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7" r:id="rId4"/>
    <p:sldMasterId id="2147483665" r:id="rId5"/>
  </p:sldMasterIdLst>
  <p:notesMasterIdLst>
    <p:notesMasterId r:id="rId45"/>
  </p:notesMasterIdLst>
  <p:sldIdLst>
    <p:sldId id="399" r:id="rId6"/>
    <p:sldId id="261" r:id="rId7"/>
    <p:sldId id="400" r:id="rId8"/>
    <p:sldId id="453" r:id="rId9"/>
    <p:sldId id="357" r:id="rId10"/>
    <p:sldId id="340" r:id="rId11"/>
    <p:sldId id="354" r:id="rId12"/>
    <p:sldId id="356" r:id="rId13"/>
    <p:sldId id="348" r:id="rId14"/>
    <p:sldId id="419" r:id="rId15"/>
    <p:sldId id="352" r:id="rId16"/>
    <p:sldId id="353" r:id="rId17"/>
    <p:sldId id="350" r:id="rId18"/>
    <p:sldId id="424" r:id="rId19"/>
    <p:sldId id="404" r:id="rId20"/>
    <p:sldId id="405" r:id="rId21"/>
    <p:sldId id="408" r:id="rId22"/>
    <p:sldId id="406" r:id="rId23"/>
    <p:sldId id="401" r:id="rId24"/>
    <p:sldId id="437" r:id="rId25"/>
    <p:sldId id="449" r:id="rId26"/>
    <p:sldId id="410" r:id="rId27"/>
    <p:sldId id="451" r:id="rId28"/>
    <p:sldId id="440" r:id="rId29"/>
    <p:sldId id="452" r:id="rId30"/>
    <p:sldId id="450" r:id="rId31"/>
    <p:sldId id="436" r:id="rId32"/>
    <p:sldId id="421" r:id="rId33"/>
    <p:sldId id="425" r:id="rId34"/>
    <p:sldId id="443" r:id="rId35"/>
    <p:sldId id="426" r:id="rId36"/>
    <p:sldId id="442" r:id="rId37"/>
    <p:sldId id="446" r:id="rId38"/>
    <p:sldId id="441" r:id="rId39"/>
    <p:sldId id="444" r:id="rId40"/>
    <p:sldId id="428" r:id="rId41"/>
    <p:sldId id="435" r:id="rId42"/>
    <p:sldId id="447" r:id="rId43"/>
    <p:sldId id="43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360"/>
    <a:srgbClr val="0064B6"/>
    <a:srgbClr val="32145A"/>
    <a:srgbClr val="464646"/>
    <a:srgbClr val="5ECFF1"/>
    <a:srgbClr val="0064B5"/>
    <a:srgbClr val="FAC300"/>
    <a:srgbClr val="009E49"/>
    <a:srgbClr val="FCD140"/>
    <a:srgbClr val="DCE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52761" autoAdjust="0"/>
  </p:normalViewPr>
  <p:slideViewPr>
    <p:cSldViewPr snapToGrid="0">
      <p:cViewPr varScale="1">
        <p:scale>
          <a:sx n="50" d="100"/>
          <a:sy n="50" d="100"/>
        </p:scale>
        <p:origin x="119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D6420-73FB-416D-B30B-C8ED7AD63992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2F54D2-A009-4F7B-9039-E4D0AAEB0200}">
      <dgm:prSet phldrT="[Text]" custT="1"/>
      <dgm:spPr/>
      <dgm:t>
        <a:bodyPr/>
        <a:lstStyle/>
        <a:p>
          <a:r>
            <a: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Eliminate</a:t>
          </a:r>
          <a:endParaRPr lang="en-US" sz="41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FC5C9524-7BA1-4B1B-88C1-B573B2B645F4}" type="parTrans" cxnId="{EAD28329-A36F-4709-B1DC-C14BDE3AE776}">
      <dgm:prSet/>
      <dgm:spPr/>
      <dgm:t>
        <a:bodyPr/>
        <a:lstStyle/>
        <a:p>
          <a:endParaRPr lang="en-US"/>
        </a:p>
      </dgm:t>
    </dgm:pt>
    <dgm:pt modelId="{DCE81550-3A9E-4B62-A527-D26DBB65A0CA}" type="sibTrans" cxnId="{EAD28329-A36F-4709-B1DC-C14BDE3AE776}">
      <dgm:prSet/>
      <dgm:spPr>
        <a:solidFill>
          <a:srgbClr val="0064B6"/>
        </a:solidFill>
        <a:ln>
          <a:noFill/>
        </a:ln>
      </dgm:spPr>
      <dgm:t>
        <a:bodyPr/>
        <a:lstStyle/>
        <a:p>
          <a:endParaRPr lang="en-US"/>
        </a:p>
      </dgm:t>
    </dgm:pt>
    <dgm:pt modelId="{BF693D8E-44A8-4790-85C3-4F6E6A63ECC4}">
      <dgm:prSet phldrT="[Text]" custT="1"/>
      <dgm:spPr/>
      <dgm:t>
        <a:bodyPr/>
        <a:lstStyle/>
        <a:p>
          <a:r>
            <a: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Delegate</a:t>
          </a:r>
          <a:endParaRPr lang="en-US" sz="41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0E778F86-90C2-4306-91F1-8DCE31E478FC}" type="sibTrans" cxnId="{7F430C80-F850-4CB8-B3EC-7AB18446F1D0}">
      <dgm:prSet/>
      <dgm:spPr>
        <a:solidFill>
          <a:srgbClr val="7030A0"/>
        </a:solidFill>
        <a:ln>
          <a:noFill/>
        </a:ln>
      </dgm:spPr>
      <dgm:t>
        <a:bodyPr/>
        <a:lstStyle/>
        <a:p>
          <a:endParaRPr lang="en-US"/>
        </a:p>
      </dgm:t>
    </dgm:pt>
    <dgm:pt modelId="{D4A61B51-37B9-460F-AEA7-7480B0619837}" type="parTrans" cxnId="{7F430C80-F850-4CB8-B3EC-7AB18446F1D0}">
      <dgm:prSet/>
      <dgm:spPr/>
      <dgm:t>
        <a:bodyPr/>
        <a:lstStyle/>
        <a:p>
          <a:endParaRPr lang="en-US"/>
        </a:p>
      </dgm:t>
    </dgm:pt>
    <dgm:pt modelId="{EC4FFA52-B30A-40B2-9C8E-2C36E4FDCACA}">
      <dgm:prSet phldrT="[Text]" custT="1"/>
      <dgm:spPr/>
      <dgm:t>
        <a:bodyPr/>
        <a:lstStyle/>
        <a:p>
          <a:r>
            <a:rPr lang="en-US" sz="40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Identify</a:t>
          </a:r>
        </a:p>
      </dgm:t>
    </dgm:pt>
    <dgm:pt modelId="{FBF004DC-5296-44FA-96F3-8D830471F632}" type="parTrans" cxnId="{5A11C328-CA26-4AAD-8AA5-E973DA9D2492}">
      <dgm:prSet/>
      <dgm:spPr/>
      <dgm:t>
        <a:bodyPr/>
        <a:lstStyle/>
        <a:p>
          <a:endParaRPr lang="en-US"/>
        </a:p>
      </dgm:t>
    </dgm:pt>
    <dgm:pt modelId="{75D9F985-DDF4-4F77-9D2B-2547A941A00A}" type="sibTrans" cxnId="{5A11C328-CA26-4AAD-8AA5-E973DA9D2492}">
      <dgm:prSet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C26A6B0F-B07A-4EDA-91B9-B6AEA38B9B54}">
      <dgm:prSet phldrT="[Text]" custT="1"/>
      <dgm:spPr/>
      <dgm:t>
        <a:bodyPr/>
        <a:lstStyle/>
        <a:p>
          <a:r>
            <a: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Automate</a:t>
          </a:r>
          <a:endParaRPr lang="en-US" sz="41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gm:t>
    </dgm:pt>
    <dgm:pt modelId="{ACDB410F-5608-4BD2-B008-35C5C26E9C89}" type="parTrans" cxnId="{94B67711-B4C5-4C5F-83A9-588F37CA815B}">
      <dgm:prSet/>
      <dgm:spPr/>
      <dgm:t>
        <a:bodyPr/>
        <a:lstStyle/>
        <a:p>
          <a:endParaRPr lang="en-US"/>
        </a:p>
      </dgm:t>
    </dgm:pt>
    <dgm:pt modelId="{63105B9A-58AD-4F45-81F3-D635E3FB75AB}" type="sibTrans" cxnId="{94B67711-B4C5-4C5F-83A9-588F37CA815B}">
      <dgm:prSet/>
      <dgm:spPr>
        <a:solidFill>
          <a:srgbClr val="60B360"/>
        </a:solidFill>
        <a:ln>
          <a:noFill/>
        </a:ln>
      </dgm:spPr>
      <dgm:t>
        <a:bodyPr/>
        <a:lstStyle/>
        <a:p>
          <a:endParaRPr lang="en-US"/>
        </a:p>
      </dgm:t>
    </dgm:pt>
    <dgm:pt modelId="{C6E1EF70-934B-4990-94CA-2D2555CD2625}" type="pres">
      <dgm:prSet presAssocID="{AF6D6420-73FB-416D-B30B-C8ED7AD63992}" presName="cycle" presStyleCnt="0">
        <dgm:presLayoutVars>
          <dgm:dir/>
          <dgm:resizeHandles val="exact"/>
        </dgm:presLayoutVars>
      </dgm:prSet>
      <dgm:spPr/>
    </dgm:pt>
    <dgm:pt modelId="{8534E519-BB8A-4FCA-8729-CB7A823BB02F}" type="pres">
      <dgm:prSet presAssocID="{BC2F54D2-A009-4F7B-9039-E4D0AAEB0200}" presName="dummy" presStyleCnt="0"/>
      <dgm:spPr/>
    </dgm:pt>
    <dgm:pt modelId="{11A77504-9F85-426B-B164-3C13223FB21D}" type="pres">
      <dgm:prSet presAssocID="{BC2F54D2-A009-4F7B-9039-E4D0AAEB0200}" presName="node" presStyleLbl="revTx" presStyleIdx="0" presStyleCnt="4" custScaleX="107571" custScaleY="46256">
        <dgm:presLayoutVars>
          <dgm:bulletEnabled val="1"/>
        </dgm:presLayoutVars>
      </dgm:prSet>
      <dgm:spPr/>
    </dgm:pt>
    <dgm:pt modelId="{7C5C9BDE-97C7-4DE0-AA6D-2131D8081EAE}" type="pres">
      <dgm:prSet presAssocID="{DCE81550-3A9E-4B62-A527-D26DBB65A0CA}" presName="sibTrans" presStyleLbl="node1" presStyleIdx="0" presStyleCnt="4" custScaleX="99140" custScaleY="97252"/>
      <dgm:spPr/>
    </dgm:pt>
    <dgm:pt modelId="{2DA2EB8B-873C-494D-BA57-66C18CAB1CD8}" type="pres">
      <dgm:prSet presAssocID="{C26A6B0F-B07A-4EDA-91B9-B6AEA38B9B54}" presName="dummy" presStyleCnt="0"/>
      <dgm:spPr/>
    </dgm:pt>
    <dgm:pt modelId="{6A397585-5B08-4F1B-A71D-C79E22C4C2F2}" type="pres">
      <dgm:prSet presAssocID="{C26A6B0F-B07A-4EDA-91B9-B6AEA38B9B54}" presName="node" presStyleLbl="revTx" presStyleIdx="1" presStyleCnt="4" custScaleY="39894">
        <dgm:presLayoutVars>
          <dgm:bulletEnabled val="1"/>
        </dgm:presLayoutVars>
      </dgm:prSet>
      <dgm:spPr/>
    </dgm:pt>
    <dgm:pt modelId="{4755F3DB-F77B-4F3F-BE78-5AE6864483AF}" type="pres">
      <dgm:prSet presAssocID="{63105B9A-58AD-4F45-81F3-D635E3FB75AB}" presName="sibTrans" presStyleLbl="node1" presStyleIdx="1" presStyleCnt="4" custScaleX="101343" custScaleY="100399"/>
      <dgm:spPr/>
    </dgm:pt>
    <dgm:pt modelId="{4F89DFD0-2C8B-4A96-97E8-A2A971298C46}" type="pres">
      <dgm:prSet presAssocID="{BF693D8E-44A8-4790-85C3-4F6E6A63ECC4}" presName="dummy" presStyleCnt="0"/>
      <dgm:spPr/>
    </dgm:pt>
    <dgm:pt modelId="{852D3FB6-7E41-4792-BCC1-2B40F961351B}" type="pres">
      <dgm:prSet presAssocID="{BF693D8E-44A8-4790-85C3-4F6E6A63ECC4}" presName="node" presStyleLbl="revTx" presStyleIdx="2" presStyleCnt="4" custScaleY="48090">
        <dgm:presLayoutVars>
          <dgm:bulletEnabled val="1"/>
        </dgm:presLayoutVars>
      </dgm:prSet>
      <dgm:spPr/>
    </dgm:pt>
    <dgm:pt modelId="{FD000A1C-D8A6-4D84-8CAA-9072501A5A58}" type="pres">
      <dgm:prSet presAssocID="{0E778F86-90C2-4306-91F1-8DCE31E478FC}" presName="sibTrans" presStyleLbl="node1" presStyleIdx="2" presStyleCnt="4" custScaleX="102602" custScaleY="103546"/>
      <dgm:spPr/>
    </dgm:pt>
    <dgm:pt modelId="{EE92AB12-596A-485D-9062-A3DED5D215A7}" type="pres">
      <dgm:prSet presAssocID="{EC4FFA52-B30A-40B2-9C8E-2C36E4FDCACA}" presName="dummy" presStyleCnt="0"/>
      <dgm:spPr/>
    </dgm:pt>
    <dgm:pt modelId="{B8F7BEE5-049C-48D9-A81C-22BA3A56BC1F}" type="pres">
      <dgm:prSet presAssocID="{EC4FFA52-B30A-40B2-9C8E-2C36E4FDCACA}" presName="node" presStyleLbl="revTx" presStyleIdx="3" presStyleCnt="4" custScaleY="46175">
        <dgm:presLayoutVars>
          <dgm:bulletEnabled val="1"/>
        </dgm:presLayoutVars>
      </dgm:prSet>
      <dgm:spPr/>
    </dgm:pt>
    <dgm:pt modelId="{BD1CB235-B50B-41DB-B74A-F3CFB7D2FD99}" type="pres">
      <dgm:prSet presAssocID="{75D9F985-DDF4-4F77-9D2B-2547A941A00A}" presName="sibTrans" presStyleLbl="node1" presStyleIdx="3" presStyleCnt="4" custScaleX="100714" custScaleY="100714"/>
      <dgm:spPr/>
    </dgm:pt>
  </dgm:ptLst>
  <dgm:cxnLst>
    <dgm:cxn modelId="{7A009D08-B25C-4396-958A-AF194FB0A45E}" type="presOf" srcId="{BF693D8E-44A8-4790-85C3-4F6E6A63ECC4}" destId="{852D3FB6-7E41-4792-BCC1-2B40F961351B}" srcOrd="0" destOrd="0" presId="urn:microsoft.com/office/officeart/2005/8/layout/cycle1"/>
    <dgm:cxn modelId="{94B67711-B4C5-4C5F-83A9-588F37CA815B}" srcId="{AF6D6420-73FB-416D-B30B-C8ED7AD63992}" destId="{C26A6B0F-B07A-4EDA-91B9-B6AEA38B9B54}" srcOrd="1" destOrd="0" parTransId="{ACDB410F-5608-4BD2-B008-35C5C26E9C89}" sibTransId="{63105B9A-58AD-4F45-81F3-D635E3FB75AB}"/>
    <dgm:cxn modelId="{F1D72B12-68B0-4255-A0F0-B701D5925656}" type="presOf" srcId="{75D9F985-DDF4-4F77-9D2B-2547A941A00A}" destId="{BD1CB235-B50B-41DB-B74A-F3CFB7D2FD99}" srcOrd="0" destOrd="0" presId="urn:microsoft.com/office/officeart/2005/8/layout/cycle1"/>
    <dgm:cxn modelId="{5A11C328-CA26-4AAD-8AA5-E973DA9D2492}" srcId="{AF6D6420-73FB-416D-B30B-C8ED7AD63992}" destId="{EC4FFA52-B30A-40B2-9C8E-2C36E4FDCACA}" srcOrd="3" destOrd="0" parTransId="{FBF004DC-5296-44FA-96F3-8D830471F632}" sibTransId="{75D9F985-DDF4-4F77-9D2B-2547A941A00A}"/>
    <dgm:cxn modelId="{EAD28329-A36F-4709-B1DC-C14BDE3AE776}" srcId="{AF6D6420-73FB-416D-B30B-C8ED7AD63992}" destId="{BC2F54D2-A009-4F7B-9039-E4D0AAEB0200}" srcOrd="0" destOrd="0" parTransId="{FC5C9524-7BA1-4B1B-88C1-B573B2B645F4}" sibTransId="{DCE81550-3A9E-4B62-A527-D26DBB65A0CA}"/>
    <dgm:cxn modelId="{D4CE753F-0711-4EBA-8CA8-098B1961B471}" type="presOf" srcId="{63105B9A-58AD-4F45-81F3-D635E3FB75AB}" destId="{4755F3DB-F77B-4F3F-BE78-5AE6864483AF}" srcOrd="0" destOrd="0" presId="urn:microsoft.com/office/officeart/2005/8/layout/cycle1"/>
    <dgm:cxn modelId="{2A882652-FF7A-499D-90A0-2F103BE5688F}" type="presOf" srcId="{EC4FFA52-B30A-40B2-9C8E-2C36E4FDCACA}" destId="{B8F7BEE5-049C-48D9-A81C-22BA3A56BC1F}" srcOrd="0" destOrd="0" presId="urn:microsoft.com/office/officeart/2005/8/layout/cycle1"/>
    <dgm:cxn modelId="{7F430C80-F850-4CB8-B3EC-7AB18446F1D0}" srcId="{AF6D6420-73FB-416D-B30B-C8ED7AD63992}" destId="{BF693D8E-44A8-4790-85C3-4F6E6A63ECC4}" srcOrd="2" destOrd="0" parTransId="{D4A61B51-37B9-460F-AEA7-7480B0619837}" sibTransId="{0E778F86-90C2-4306-91F1-8DCE31E478FC}"/>
    <dgm:cxn modelId="{7BE62EAA-9AAD-455C-AE95-79368957F233}" type="presOf" srcId="{C26A6B0F-B07A-4EDA-91B9-B6AEA38B9B54}" destId="{6A397585-5B08-4F1B-A71D-C79E22C4C2F2}" srcOrd="0" destOrd="0" presId="urn:microsoft.com/office/officeart/2005/8/layout/cycle1"/>
    <dgm:cxn modelId="{49E54CC4-4191-4B13-967B-36F01AF438DF}" type="presOf" srcId="{DCE81550-3A9E-4B62-A527-D26DBB65A0CA}" destId="{7C5C9BDE-97C7-4DE0-AA6D-2131D8081EAE}" srcOrd="0" destOrd="0" presId="urn:microsoft.com/office/officeart/2005/8/layout/cycle1"/>
    <dgm:cxn modelId="{460E31DD-6F0E-49C0-848C-1E35D880E4BB}" type="presOf" srcId="{BC2F54D2-A009-4F7B-9039-E4D0AAEB0200}" destId="{11A77504-9F85-426B-B164-3C13223FB21D}" srcOrd="0" destOrd="0" presId="urn:microsoft.com/office/officeart/2005/8/layout/cycle1"/>
    <dgm:cxn modelId="{4722F9ED-187A-4349-9D4F-FCE66E70FD58}" type="presOf" srcId="{AF6D6420-73FB-416D-B30B-C8ED7AD63992}" destId="{C6E1EF70-934B-4990-94CA-2D2555CD2625}" srcOrd="0" destOrd="0" presId="urn:microsoft.com/office/officeart/2005/8/layout/cycle1"/>
    <dgm:cxn modelId="{3AAB90F5-83AE-4561-A02D-12E1912F9BA4}" type="presOf" srcId="{0E778F86-90C2-4306-91F1-8DCE31E478FC}" destId="{FD000A1C-D8A6-4D84-8CAA-9072501A5A58}" srcOrd="0" destOrd="0" presId="urn:microsoft.com/office/officeart/2005/8/layout/cycle1"/>
    <dgm:cxn modelId="{7358FAFB-3D15-4E85-9CCC-3E8A8AEB8F39}" type="presParOf" srcId="{C6E1EF70-934B-4990-94CA-2D2555CD2625}" destId="{8534E519-BB8A-4FCA-8729-CB7A823BB02F}" srcOrd="0" destOrd="0" presId="urn:microsoft.com/office/officeart/2005/8/layout/cycle1"/>
    <dgm:cxn modelId="{26E5251D-F2CD-4353-A4A1-0C44AB748DEF}" type="presParOf" srcId="{C6E1EF70-934B-4990-94CA-2D2555CD2625}" destId="{11A77504-9F85-426B-B164-3C13223FB21D}" srcOrd="1" destOrd="0" presId="urn:microsoft.com/office/officeart/2005/8/layout/cycle1"/>
    <dgm:cxn modelId="{0A4559C0-7EB3-4C34-AB06-D9A8D2395150}" type="presParOf" srcId="{C6E1EF70-934B-4990-94CA-2D2555CD2625}" destId="{7C5C9BDE-97C7-4DE0-AA6D-2131D8081EAE}" srcOrd="2" destOrd="0" presId="urn:microsoft.com/office/officeart/2005/8/layout/cycle1"/>
    <dgm:cxn modelId="{DEAB4132-8DCE-492F-A6E3-87304DF91A0D}" type="presParOf" srcId="{C6E1EF70-934B-4990-94CA-2D2555CD2625}" destId="{2DA2EB8B-873C-494D-BA57-66C18CAB1CD8}" srcOrd="3" destOrd="0" presId="urn:microsoft.com/office/officeart/2005/8/layout/cycle1"/>
    <dgm:cxn modelId="{CCF66CF1-C7B4-4DEB-93D2-CD6B6890B217}" type="presParOf" srcId="{C6E1EF70-934B-4990-94CA-2D2555CD2625}" destId="{6A397585-5B08-4F1B-A71D-C79E22C4C2F2}" srcOrd="4" destOrd="0" presId="urn:microsoft.com/office/officeart/2005/8/layout/cycle1"/>
    <dgm:cxn modelId="{D2719C90-3C1C-474B-9F55-0B26736B2549}" type="presParOf" srcId="{C6E1EF70-934B-4990-94CA-2D2555CD2625}" destId="{4755F3DB-F77B-4F3F-BE78-5AE6864483AF}" srcOrd="5" destOrd="0" presId="urn:microsoft.com/office/officeart/2005/8/layout/cycle1"/>
    <dgm:cxn modelId="{85742740-F61B-4B68-B6E8-1F316749A110}" type="presParOf" srcId="{C6E1EF70-934B-4990-94CA-2D2555CD2625}" destId="{4F89DFD0-2C8B-4A96-97E8-A2A971298C46}" srcOrd="6" destOrd="0" presId="urn:microsoft.com/office/officeart/2005/8/layout/cycle1"/>
    <dgm:cxn modelId="{762A7C1E-CF41-4D74-BCF3-64A1B515FCD4}" type="presParOf" srcId="{C6E1EF70-934B-4990-94CA-2D2555CD2625}" destId="{852D3FB6-7E41-4792-BCC1-2B40F961351B}" srcOrd="7" destOrd="0" presId="urn:microsoft.com/office/officeart/2005/8/layout/cycle1"/>
    <dgm:cxn modelId="{0A631612-8E5B-47A8-AE71-C88474D7FC27}" type="presParOf" srcId="{C6E1EF70-934B-4990-94CA-2D2555CD2625}" destId="{FD000A1C-D8A6-4D84-8CAA-9072501A5A58}" srcOrd="8" destOrd="0" presId="urn:microsoft.com/office/officeart/2005/8/layout/cycle1"/>
    <dgm:cxn modelId="{7686564D-F656-401D-8323-8F9F97A69F11}" type="presParOf" srcId="{C6E1EF70-934B-4990-94CA-2D2555CD2625}" destId="{EE92AB12-596A-485D-9062-A3DED5D215A7}" srcOrd="9" destOrd="0" presId="urn:microsoft.com/office/officeart/2005/8/layout/cycle1"/>
    <dgm:cxn modelId="{C119DFCF-EEED-43EC-9D38-41EC72C32FC9}" type="presParOf" srcId="{C6E1EF70-934B-4990-94CA-2D2555CD2625}" destId="{B8F7BEE5-049C-48D9-A81C-22BA3A56BC1F}" srcOrd="10" destOrd="0" presId="urn:microsoft.com/office/officeart/2005/8/layout/cycle1"/>
    <dgm:cxn modelId="{126AB9D4-E81B-4D95-9995-3AB3946716CC}" type="presParOf" srcId="{C6E1EF70-934B-4990-94CA-2D2555CD2625}" destId="{BD1CB235-B50B-41DB-B74A-F3CFB7D2FD99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77504-9F85-426B-B164-3C13223FB21D}">
      <dsp:nvSpPr>
        <dsp:cNvPr id="0" name=""/>
        <dsp:cNvSpPr/>
      </dsp:nvSpPr>
      <dsp:spPr>
        <a:xfrm>
          <a:off x="5285872" y="710862"/>
          <a:ext cx="2304338" cy="990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Eliminate</a:t>
          </a:r>
          <a:endParaRPr lang="en-US" sz="4100" kern="12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5285872" y="710862"/>
        <a:ext cx="2304338" cy="990875"/>
      </dsp:txXfrm>
    </dsp:sp>
    <dsp:sp modelId="{7C5C9BDE-97C7-4DE0-AA6D-2131D8081EAE}">
      <dsp:nvSpPr>
        <dsp:cNvPr id="0" name=""/>
        <dsp:cNvSpPr/>
      </dsp:nvSpPr>
      <dsp:spPr>
        <a:xfrm>
          <a:off x="1617658" y="83064"/>
          <a:ext cx="6000757" cy="5886480"/>
        </a:xfrm>
        <a:prstGeom prst="circularArrow">
          <a:avLst>
            <a:gd name="adj1" fmla="val 6901"/>
            <a:gd name="adj2" fmla="val 465289"/>
            <a:gd name="adj3" fmla="val 1500201"/>
            <a:gd name="adj4" fmla="val 19741678"/>
            <a:gd name="adj5" fmla="val 8051"/>
          </a:avLst>
        </a:prstGeom>
        <a:solidFill>
          <a:srgbClr val="0064B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97585-5B08-4F1B-A71D-C79E22C4C2F2}">
      <dsp:nvSpPr>
        <dsp:cNvPr id="0" name=""/>
        <dsp:cNvSpPr/>
      </dsp:nvSpPr>
      <dsp:spPr>
        <a:xfrm>
          <a:off x="5366964" y="4419013"/>
          <a:ext cx="2142156" cy="85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Automate</a:t>
          </a:r>
          <a:endParaRPr lang="en-US" sz="4100" kern="12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5366964" y="4419013"/>
        <a:ext cx="2142156" cy="854591"/>
      </dsp:txXfrm>
    </dsp:sp>
    <dsp:sp modelId="{4755F3DB-F77B-4F3F-BE78-5AE6864483AF}">
      <dsp:nvSpPr>
        <dsp:cNvPr id="0" name=""/>
        <dsp:cNvSpPr/>
      </dsp:nvSpPr>
      <dsp:spPr>
        <a:xfrm>
          <a:off x="1550987" y="-12176"/>
          <a:ext cx="6134100" cy="6076962"/>
        </a:xfrm>
        <a:prstGeom prst="circularArrow">
          <a:avLst>
            <a:gd name="adj1" fmla="val 6901"/>
            <a:gd name="adj2" fmla="val 465289"/>
            <a:gd name="adj3" fmla="val 6427226"/>
            <a:gd name="adj4" fmla="val 3649391"/>
            <a:gd name="adj5" fmla="val 8051"/>
          </a:avLst>
        </a:prstGeom>
        <a:solidFill>
          <a:srgbClr val="60B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D3FB6-7E41-4792-BCC1-2B40F961351B}">
      <dsp:nvSpPr>
        <dsp:cNvPr id="0" name=""/>
        <dsp:cNvSpPr/>
      </dsp:nvSpPr>
      <dsp:spPr>
        <a:xfrm>
          <a:off x="1726954" y="4331227"/>
          <a:ext cx="2142156" cy="1030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Delegate</a:t>
          </a:r>
          <a:endParaRPr lang="en-US" sz="4100" kern="1200" dirty="0">
            <a:solidFill>
              <a:schemeClr val="bg1">
                <a:lumMod val="8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endParaRPr>
        </a:p>
      </dsp:txBody>
      <dsp:txXfrm>
        <a:off x="1726954" y="4331227"/>
        <a:ext cx="2142156" cy="1030162"/>
      </dsp:txXfrm>
    </dsp:sp>
    <dsp:sp modelId="{FD000A1C-D8A6-4D84-8CAA-9072501A5A58}">
      <dsp:nvSpPr>
        <dsp:cNvPr id="0" name=""/>
        <dsp:cNvSpPr/>
      </dsp:nvSpPr>
      <dsp:spPr>
        <a:xfrm>
          <a:off x="1512884" y="-107417"/>
          <a:ext cx="6210305" cy="6267444"/>
        </a:xfrm>
        <a:prstGeom prst="circularArrow">
          <a:avLst>
            <a:gd name="adj1" fmla="val 6901"/>
            <a:gd name="adj2" fmla="val 465289"/>
            <a:gd name="adj3" fmla="val 12194385"/>
            <a:gd name="adj4" fmla="val 8972196"/>
            <a:gd name="adj5" fmla="val 8051"/>
          </a:avLst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7BEE5-049C-48D9-A81C-22BA3A56BC1F}">
      <dsp:nvSpPr>
        <dsp:cNvPr id="0" name=""/>
        <dsp:cNvSpPr/>
      </dsp:nvSpPr>
      <dsp:spPr>
        <a:xfrm>
          <a:off x="1726954" y="711729"/>
          <a:ext cx="2142156" cy="98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rPr>
            <a:t>Identify</a:t>
          </a:r>
        </a:p>
      </dsp:txBody>
      <dsp:txXfrm>
        <a:off x="1726954" y="711729"/>
        <a:ext cx="2142156" cy="989140"/>
      </dsp:txXfrm>
    </dsp:sp>
    <dsp:sp modelId="{BD1CB235-B50B-41DB-B74A-F3CFB7D2FD99}">
      <dsp:nvSpPr>
        <dsp:cNvPr id="0" name=""/>
        <dsp:cNvSpPr/>
      </dsp:nvSpPr>
      <dsp:spPr>
        <a:xfrm>
          <a:off x="1570023" y="-21709"/>
          <a:ext cx="6096028" cy="6096028"/>
        </a:xfrm>
        <a:prstGeom prst="circularArrow">
          <a:avLst>
            <a:gd name="adj1" fmla="val 6901"/>
            <a:gd name="adj2" fmla="val 465289"/>
            <a:gd name="adj3" fmla="val 17288427"/>
            <a:gd name="adj4" fmla="val 14643633"/>
            <a:gd name="adj5" fmla="val 8051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23:23:53.392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3490 0 4761,'-4'8'303,"0"1"1,0-2-1,-1 1 0,0 0 0,0-1 1,0 0-1,-1 0 0,0 0 0,-14 10 1,13-11 32,-1-1-1,0 0 1,0 0 0,0 0 0,-1-1 0,1-1 0,-1 0-1,0 0 1,0 0 0,0-1 0,-1 0 0,1-1 0,0 0-1,-1-1 1,1 0 0,-13-1 0,10 1-162,0 1 0,0 0 0,0 0 1,0 2-1,0-1 0,-21 9 0,-67 36-138,40-18 51,-354 193 1094,222-108-780,-205 137-92,-51 46-55,37-13 344,132-83-423,60-45 97,-175 117 648,383-267-895,-35 22 258,-78 62 1,111-74-191,-7 6 119,0-7 51,15-13-1259,0-2-4077,4 0 3678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23:23:54.961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175 1430 4465,'-1'0'93,"1"0"1,-1 0-1,1 0 0,-1 0 1,1 0-1,0 0 0,-1 0 1,1 0-1,-1 0 1,1 0-1,0-1 0,-1 1 1,1 0-1,-1 0 0,1 0 1,0 0-1,-1-1 0,1 1 1,0 0-1,-1 0 0,1-1 1,0 1-1,-1 0 0,1-1 1,0 1-1,0 0 1,-1-1-1,1 1 0,0 0 1,0-1-1,0 1 0,-1 0 1,1-1-1,0 1 0,0-1 1,0 0-1,3-21 583,0 11-522,9-43 1023,3 0 0,2 0 0,34-70 1,165-220 423,-86 145-1243,181-221 143,-297 403-475,73-97 257,-84 107-4,-6 7-91,-16 15-10,-29 31-80,-234 284-69,230-266-71,-35 52-94,-76 134-1,79-117-55,24-37 74,5 2 1,-57 136-1,53-103 173,63-137 13,0 1-1,0 0 0,1-1 1,8-7-1,2-2 46,2-2-62,1 0 1,1 2 0,0 0 0,1 1-1,0 0 1,1 2 0,0 1 0,1 0-1,1 2 1,27-9 0,-11 8-23,1 2 1,0 1-1,0 3 0,1 1 1,56 2-1,-8 5 98,-10 0 138,0-3 0,0-3 0,79-14 0,-52-7 277,114-43 0,-115 32-381,110-20 0,-146 48-1479,-69 6 1214,1 0 0,-1-1 0,1 1 0,-1 0 0,0 0 0,1 0 0,-1 0 0,0-1 0,1 1 0,-1 0 0,0 0 0,1-1 0,-1 1 0,0 0 0,1-1 0,-1 1 0,0 0 0,0-1-1,1 1 1,-1-1 0,0 1 0,0 0 0,0-1 0,0 1 0,0 0 0,1-1 0,-1 1 0,0-1 0,0 1 0,0-1 0,0 1 0,0-1 0,0 1 63,2-12-1058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23:33:08.266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130 135 3521,'-23'-19'661,"17"14"-360,1 0 0,-1 0-1,0 1 1,0 0 0,0 0-1,-1 1 1,1 0 0,-11-4-1,14 5-48,0 1 0,0-1-1,0 0 1,1 0 0,-1 0 0,1-1 0,-1 1-1,1-1 1,0 1 0,0-1 0,0 0-1,0 1 1,-2-5 0,4 6-159,-1 0 0,1 1 0,-1-1-1,0 0 1,1 0 0,-1 0 0,1 0 0,0 0 0,-1 0 0,1 0 0,0 0 0,0-1-1,0 1 1,-1 0 0,1 0 0,0 0 0,0 0 0,1 0 0,-1 0 0,0 0 0,0 0-1,0 0 1,1 0 0,-1 0 0,1 0 0,-1 0 0,0 0 0,1 0 0,0 0 0,-1 0-1,1 0 1,0 0 0,-1 0 0,1 1 0,0-1 0,0 0 0,0 1 0,0-1-1,1 0 1,0 0 666,-2 1-93,2 1-136,2 2-457,1 1 0,-1-1 0,-1 1 0,1-1 0,-1 1 0,1 0 0,3 7 0,9 10 12,14 19-3,-2 2 1,44 88 0,-10-11-48,5-3 1,87 114-1,-93-142-25,-13-18-1,48 72 46,126 142-1,-191-252 82,2-2 0,1-1 0,1-1 0,2-2 0,0-1 0,2-3-1,0 0 1,2-3 0,0-1 0,1-3 0,1-1 0,0-2 0,0-2-1,1-1 1,1-3 0,-1-2 0,1-1 0,0-3 0,0-1 0,-1-3-1,1-1 1,-1-2 0,67-21 0,-33 1 169,111-54 0,67-54 15,26-13-144,-236 126-154,259-107 129,-285 122-135,1 1-1,0 1 1,0 1 0,0 1 0,0 0-1,0 2 1,0 0 0,1 2 0,-1 0-1,0 1 1,0 2 0,0 0 0,0 1-1,29 11 1,72 37 45,-107-45-51,0 1 0,-1 0 0,0 1 0,-1 0 0,0 1 0,17 18 0,-16-11-2,0 0 0,14 24 0,-24-33-9,1-1 0,-1 1-1,0 0 1,-1 0 0,0 0 0,0 0 0,-1 1-1,2 11 1,-4-14-534,1 11 1550,-1-15-2853,1-7-3799,-1 2 4233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23:33:09.708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632 636 2377,'-2'0'848,"1"0"0,-1 0 0,1 0 0,-1 1 0,1-1 0,-1 1 0,1-1 0,-1 1 0,1 0 0,-1 0 0,1 0 0,0-1 1,-2 3-1,3-3-710,-1 1 0,0-1 0,1 1 0,-1-1 0,0 1 0,1-1 0,-1 1 0,0-1 0,0 1 0,1-1 0,-1 0 1,0 1-1,0-1 0,0 0 0,0 0 0,1 0 0,-1 0 0,0 0 0,0 0 0,0 0 0,0 0 0,0 0 0,1 0 1,-1 0-1,0 0 0,0-1 0,0 1 0,1 0 0,-1-1 0,0 1 0,0 0 0,0-1 0,1 1 0,-1-1 0,0 1 1,1-1-1,-1 1 0,1-1 0,-1 0 0,0-1 0,-1 1-94,0-1 0,0 0 0,-1 1 1,1-1-1,0 1 0,-1 0 0,1-1 0,-1 1 0,-3-1 0,-12-5 51,-28-10 81,-1 3 0,0 1 0,-55-7 0,42 13-56,-39-8 55,89 12-155,1-1-1,-1 0 1,1-1 0,0 0 0,0-1-1,1 0 1,-1 0 0,1 0-1,1-1 1,-1-1 0,1 1 0,0-1-1,-8-13 1,8 5 2,12 7-34,20 5-17,-21 4 35,40 4-14,-21 0 4,0 1 1,-1 1 0,1 1 0,36 18 0,-16-3-1,73 49 0,-101-60 3,-1 0 0,-1 0 0,0 1 1,-1 1-1,0 0 0,-1 1 0,0 0 1,12 22-1,-21-31 1,0-1 1,0 1-1,0-1 0,1 0 1,-1 0-1,1 0 1,0-1-1,1 1 0,-1-1 1,0 1-1,1-1 0,0 0 1,0-1-1,0 1 0,0-1 1,0 1-1,0-1 1,1 0-1,-1-1 0,1 1 1,4 0-1,-7-2 1,0 0 0,-1 0 0,1 0 0,0-1 1,-1 1-1,1-1 0,-1 1 0,1-1 0,-1 1 0,1-1 0,-1 0 1,1 0-1,-1 0 0,0 0 0,1 0 0,-1 0 0,0 0 0,0 0 0,0 0 1,0-1-1,0 1 0,0 0 0,0-1 0,0 1 0,0-1 0,-1 1 0,1-1 1,0 1-1,0-3 0,1-4 5,0 1 0,0 0 0,-1-1 0,1-11 0,8-38 21,-8 47-23,0 1 0,0-1-1,-1 0 1,0 0 0,0 0 0,-2-14-1,0 14 9,1 0 0,0 0 1,2-15-1,0 19 10,-1 0 1,-1 0-1,1 0 1,-1-1-1,0 1 0,-1 0 1,0 0-1,0 0 1,0-1-1,0 1 1,-1 0-1,0 0 1,0 1-1,-5-10 1,-149-275 512,150 267-492,3 13-14,-18-5 33,19 14-68,2 1-9,0 0 0,0 0 9,0 0 11,0 0 3,0 0-7,1 1-1,-1-1 1,0 0 0,1 0-1,-1 0 1,0 0-1,1 0 1,-1 0 0,1 0-1,-1 0 1,0 0 0,1 0-1,-1 0 1,0 0 0,1 0-1,-1 0 1,1 0 0,-1 0-1,0-1 1,1 1 0,-1 0-1,0 0 1,1 0 0,-1-1-1,0 1 1,0 0 0,1 0-1,-1-1 1,0 1 0,0 0-1,1 0 1,-1-1 0,0 1-1,0 0 1,0-1 0,1 1-1,-1 0 1,0-1 0,0 1-1,0-1 1,0 1 0,0 0-1,0-1 1,0 1 0,0 0-1,0-1 1,0 1 0,0-1-1,0 1 1,0 0 0,0-1-1,0 1 1,0 0 0,-1-1-1,1-2 3,0 3-4,1 0 1,-1 0 0,0 0 0,0 0 0,0-1 0,0 1-1,0 0 1,0 0 0,0 0 0,0 0 0,0 0 0,0 0-1,0-1 1,1 1 0,-1 0 0,0 0 0,0 0 0,0 0-1,0 0 1,0 0 0,0 0 0,1 0 0,-1-1-1,0 1 1,0 0 0,0 0 0,0 0 0,1 0 0,-1 0-1,0 0 1,0 0 0,0 0 0,0 0 0,1 0 0,-1 0-1,0 0 1,0 0 0,0 0 0,0 0 0,0 0 0,1 1-1,-1-1 1,0 0 0,0 0 0,0 0 0,5 0-7,-4 0-1,11-13-5216,6-2 4015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02:17:42.12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4183 202 4489,'0'0'200,"1"1"0,-1-1 0,0 0 0,0 0 0,0 0 1,0 0-1,0 0 0,0 1 0,0-1 0,0 0 0,0 0 0,0 0 0,0 0 0,0 1 1,0-1-1,0 0 0,0 0 0,0 0 0,0 0 0,0 1 0,0-1 0,0 0 0,0 0 0,0 0 1,0 0-1,0 1 0,0-1 0,0 0 0,0 0 0,0 0 0,-1 0 0,1 0 0,0 1 0,0-1 1,0 0-1,0 0 0,0 0 0,0 0 0,-1 0 0,1 0 0,0 0 0,0 0 0,0 1 0,0-1 1,-1 0-1,1 0 0,0 0 0,0 0 0,0 0 0,-1 0 0,-15-1 2507,-32-11-4230,38 9 2502,-197-52-381,-3 9 1,-1 9 0,-1 10-1,-308-1 1,333 33-573,2 8 0,-284 55 1,328-36-17,3 6 1,1 6-1,-249 117 1,-128 121-10,424-223-8,2 3 1,2 5 0,-108 109 0,176-159-1,2 2 0,0-1 0,1 2 0,1 0 0,-17 31 1,28-44 2,0 1 0,0-1 0,0 1 0,1 0 0,0 0 0,0 0 0,1 0 0,0 0 0,0 1 0,1-1 0,0 0 0,1 0 0,0 0 0,0 1 0,1-1 0,0 0 0,0 0 0,1-1 0,6 14 0,-2-7-5,2-1 0,0-1 0,0 1 1,1-1-1,1-1 0,0 0 1,0-1-1,1 0 0,1 0 1,-1-2-1,2 1 0,-1-2 1,23 10-1,5 0-40,2-2 1,-1-2-1,67 12 1,40-1-120,1-7 0,0-7 0,258-14 1,-237-12 144,236-52 0,162-73 54,-329 78-24,276-64 46,424-115 304,-762 188-225,221-96-1,-379 141-103,-1 0-1,1-2 0,-2 0 1,1-1-1,23-21 0,-37 29-6,-1-1 0,1 1-1,-1-1 1,0-1 0,-1 1-1,1 0 1,-1-1-1,0 0 1,0 0 0,-1 0-1,0 0 1,0 0 0,0 0-1,-1-1 1,0 1 0,0-1-1,-1 1 1,0-1-1,0 1 1,0-1 0,-1 1-1,-2-11 1,-5-9 93,-1 0 0,-1 1 1,-2 0-1,0 1 0,-2 0 0,-1 1 0,-30-38 1,26 40-63,-1 1 1,-1 1 0,-1 0 0,-1 2 0,0 0-1,-1 2 1,0 1 0,-2 0 0,0 2 0,0 1 0,-1 1-1,-51-11 1,15 8-46,0 3 0,-1 3-1,0 2 1,-109 7 0,-108 25-483,-60 2-3271,239-28 2444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7T02:19:45.39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2670 173 3841,'-9'-1'2440,"-1"1"1,1-1 0,-17-5-1,-28-13 1243,-42-31-4064,66 33 1069,9 6-635,-1 1 0,0 1 0,0 2 0,0 0 0,-28-5 0,-108-5-21,136 16-20,-132-4 60,0 8 0,0 5 0,0 8 0,2 6 0,0 7 1,2 7-1,-183 68 0,281-84-69,1 2 1,0 3-1,2 2 1,1 1-1,2 3 1,-64 55-1,80-59-4,1 1 1,2 1-1,0 1 0,2 1 0,2 2 0,1 0 0,1 2 1,2 0-1,-26 68 0,41-91-1,0 0 1,1 1-1,0-1 1,1 1-1,1 0 1,0 0-1,0 0 1,1-1-1,1 1 1,4 21-1,-3-24 0,1-1 1,0 0-1,1 0 0,0 0 1,0 0-1,1-1 0,0 1 0,0-1 1,1-1-1,0 1 0,1-1 0,-1 0 1,2 0-1,13 10 0,3-2-13,0 0-1,1-1 0,1-2 0,0 0 1,1-2-1,29 7 0,177 32-215,372 22-282,5-41 388,-316-30 144,359-47 0,-519 34-7,162-22-3,-233 24-3,-1-2 1,101-37-1,-147 44-2,0 0 0,0-2 0,-1 0-1,0-1 1,-1 0 0,26-21 0,-34 24 1,0 0-1,-1-1 0,1 1 1,-1-1-1,-1 0 0,1 0 1,-1-1-1,0 1 0,-1-1 1,0 0-1,0 0 0,-1 0 1,0-1-1,0 1 0,-1 0 1,1-12-1,-2 1 23,-2 1 0,0 0-1,-1-1 1,0 1 0,-2 1-1,0-1 1,-1 0 0,-16-31 0,-6-4 160,-48-70 1,16 30 57,17 24 80,-56-68 0,83 118-247,-1 0-1,0 1 0,-2 1 1,0 1-1,-1 0 0,0 2 1,-43-24-1,38 27-53,0 1 1,-1 1-1,0 2 1,0 0-1,0 2 1,-1 1-1,0 1 1,-49 0-1,38 6-180,0 0-1,0 3 1,1 1-1,0 1 1,-64 25-1,-221 106-5153,238-100 3979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FC86F-777B-4D83-9C0B-AE6D2667321F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4A41E-0BA0-40B1-8023-7AC383EBC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9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Jeff McAffer, a product manager at GitHub focusing on open source at scale. </a:t>
            </a:r>
          </a:p>
          <a:p>
            <a:endParaRPr lang="en-US" dirty="0"/>
          </a:p>
          <a:p>
            <a:r>
              <a:rPr lang="en-US" dirty="0"/>
              <a:t>Until recently I was the Director of the Microsoft Open Source Programs Office</a:t>
            </a:r>
          </a:p>
          <a:p>
            <a:r>
              <a:rPr lang="en-US" dirty="0"/>
              <a:t>Helping teams at Microsoft to get really good at engaging with open source</a:t>
            </a:r>
          </a:p>
          <a:p>
            <a:endParaRPr lang="en-US" dirty="0"/>
          </a:p>
          <a:p>
            <a:r>
              <a:rPr lang="en-US" dirty="0"/>
              <a:t>Then I moved to GitHub to bring over some of the Microsoft experience and make it available </a:t>
            </a:r>
            <a:r>
              <a:rPr lang="en-US"/>
              <a:t>to everyone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74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so many of us are devs to we naturally think “there’s an app for that”. Right?</a:t>
            </a:r>
          </a:p>
          <a:p>
            <a:endParaRPr lang="en-US" dirty="0"/>
          </a:p>
          <a:p>
            <a:r>
              <a:rPr lang="en-US" dirty="0"/>
              <a:t>Well, in many cases there is!</a:t>
            </a:r>
          </a:p>
          <a:p>
            <a:endParaRPr lang="en-US" dirty="0"/>
          </a:p>
          <a:p>
            <a:r>
              <a:rPr lang="en-US" dirty="0"/>
              <a:t>But no matter how much you organize and tool, if people are scared, don’t understand, or are not motivated, it just isn’t </a:t>
            </a:r>
            <a:r>
              <a:rPr lang="en-US" dirty="0" err="1"/>
              <a:t>gonna</a:t>
            </a:r>
            <a:r>
              <a:rPr lang="en-US" dirty="0"/>
              <a:t> happen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659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a few individuals off in a corner trying to figure things out is not going to unlock the power of open for your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1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a culture with lots of hands helping and sharing, now that’s where the magic happens.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had to build well paved and maintained community paths </a:t>
            </a:r>
          </a:p>
          <a:p>
            <a:r>
              <a:rPr lang="en-US" dirty="0"/>
              <a:t>Where people know that collaborating is expected, desired, and safe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had to generate a clear understanding of the cultural and technology norms around open source and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8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lots of guidance was coming from top 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57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there’s no free lunch</a:t>
            </a:r>
          </a:p>
          <a:p>
            <a:endParaRPr lang="en-US" dirty="0"/>
          </a:p>
          <a:p>
            <a:r>
              <a:rPr lang="en-US" dirty="0"/>
              <a:t>Someone’s got to drive this or its not going to happen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69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Enter the open source programs office</a:t>
            </a:r>
          </a:p>
          <a:p>
            <a:endParaRPr lang="en-US" dirty="0"/>
          </a:p>
          <a:p>
            <a:r>
              <a:rPr lang="en-US" dirty="0"/>
              <a:t>2015 was really a pivotal time. There had been lots of point efforts around open source but that was the year of going broad </a:t>
            </a:r>
          </a:p>
          <a:p>
            <a:endParaRPr lang="en-US" dirty="0"/>
          </a:p>
          <a:p>
            <a:r>
              <a:rPr lang="en-US" dirty="0"/>
              <a:t>“all in” to use Microsoft speak of the time</a:t>
            </a:r>
          </a:p>
          <a:p>
            <a:endParaRPr lang="en-US" dirty="0"/>
          </a:p>
          <a:p>
            <a:r>
              <a:rPr lang="en-US" dirty="0"/>
              <a:t>To scale our engagement and make it pervasive was going to take a sustained, coordinated effort. </a:t>
            </a:r>
          </a:p>
          <a:p>
            <a:endParaRPr lang="en-US" dirty="0"/>
          </a:p>
          <a:p>
            <a:r>
              <a:rPr lang="en-US" dirty="0"/>
              <a:t>And so the Microsoft OSPO was created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140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Sits at the nexus of culture, business and engineering</a:t>
            </a:r>
          </a:p>
          <a:p>
            <a:endParaRPr lang="en-US" dirty="0"/>
          </a:p>
          <a:p>
            <a:r>
              <a:rPr lang="en-US" dirty="0"/>
              <a:t>Drives initiatives, sets policies, creates processes and tools to support the initiatives and policies</a:t>
            </a:r>
          </a:p>
          <a:p>
            <a:endParaRPr lang="en-US" dirty="0"/>
          </a:p>
          <a:p>
            <a:r>
              <a:rPr lang="en-US" dirty="0"/>
              <a:t>That smooth the path for engaging in open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35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Orgnaization</a:t>
            </a:r>
            <a:r>
              <a:rPr lang="en-US" dirty="0"/>
              <a:t> nexus:  </a:t>
            </a:r>
          </a:p>
          <a:p>
            <a:r>
              <a:rPr lang="en-US" dirty="0"/>
              <a:t>	Also sits at an organizational nexus. </a:t>
            </a:r>
          </a:p>
          <a:p>
            <a:endParaRPr lang="en-US" dirty="0"/>
          </a:p>
          <a:p>
            <a:r>
              <a:rPr lang="en-US" dirty="0"/>
              <a:t>Put it where you want but close to engineering:  </a:t>
            </a:r>
          </a:p>
          <a:p>
            <a:r>
              <a:rPr lang="en-US" dirty="0"/>
              <a:t>	You can put it where you want (see it all over the place) and to a certain degree it depends on where you are in your progression to open source enlightenment</a:t>
            </a:r>
          </a:p>
          <a:p>
            <a:r>
              <a:rPr lang="en-US" dirty="0"/>
              <a:t>	In the end open source is all about collaborating on code and that’s an engineering function</a:t>
            </a:r>
          </a:p>
          <a:p>
            <a:endParaRPr lang="en-US" dirty="0"/>
          </a:p>
          <a:p>
            <a:r>
              <a:rPr lang="en-US" dirty="0"/>
              <a:t>Partner </a:t>
            </a:r>
            <a:r>
              <a:rPr lang="en-US" dirty="0" err="1"/>
              <a:t>partner</a:t>
            </a:r>
            <a:r>
              <a:rPr lang="en-US" dirty="0"/>
              <a:t> </a:t>
            </a:r>
            <a:r>
              <a:rPr lang="en-US" dirty="0" err="1"/>
              <a:t>partner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Microsoft’s OSPO is in the central engineering systems team for the company. That’s a great spot for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225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 Wilcox, one of the folks on the team, wrote a couple blog posts over the years documenting some of the tools and processes we put in place</a:t>
            </a:r>
          </a:p>
          <a:p>
            <a:endParaRPr lang="en-US" dirty="0"/>
          </a:p>
          <a:p>
            <a:r>
              <a:rPr lang="en-US" dirty="0"/>
              <a:t>Really great reads to get a sense of the depth and breadth of the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33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recently I was the Director of the Microsoft Open Source Programs Office</a:t>
            </a:r>
          </a:p>
          <a:p>
            <a:r>
              <a:rPr lang="en-US" dirty="0"/>
              <a:t>	The set of folks tasked with helping Microsoft “get good” at open source</a:t>
            </a:r>
          </a:p>
          <a:p>
            <a:endParaRPr lang="en-US" dirty="0"/>
          </a:p>
          <a:p>
            <a:r>
              <a:rPr lang="en-US" dirty="0"/>
              <a:t>My move to GitHub was really to take what I learned at Microsoft and try to help </a:t>
            </a:r>
            <a:r>
              <a:rPr lang="en-US" b="1" dirty="0"/>
              <a:t>everyone </a:t>
            </a:r>
            <a:r>
              <a:rPr lang="en-US" dirty="0"/>
              <a:t>have a great open source program</a:t>
            </a:r>
          </a:p>
          <a:p>
            <a:endParaRPr lang="en-US" dirty="0"/>
          </a:p>
          <a:p>
            <a:r>
              <a:rPr lang="en-US" dirty="0"/>
              <a:t>Today I’ll share some of those ideas and approaches with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042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look at the program simply by the numbers, it’s pretty astonishing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5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 so you’re sitting there thinking “holy crap Jeff, how’d </a:t>
            </a:r>
            <a:r>
              <a:rPr lang="en-US" dirty="0" err="1"/>
              <a:t>y’all</a:t>
            </a:r>
            <a:r>
              <a:rPr lang="en-US" dirty="0"/>
              <a:t> do that?”.   Well, lemme tell </a:t>
            </a:r>
            <a:r>
              <a:rPr lang="en-US" dirty="0" err="1"/>
              <a:t>ya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10 people directly on the team + 20 or so SMEs and tooling partners</a:t>
            </a:r>
          </a:p>
          <a:p>
            <a:endParaRPr lang="en-US" dirty="0"/>
          </a:p>
          <a:p>
            <a:r>
              <a:rPr lang="en-US" dirty="0"/>
              <a:t>Worked for ~3 years to get proficient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315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Evolve culture and process together</a:t>
            </a:r>
          </a:p>
          <a:p>
            <a:r>
              <a:rPr lang="en-US" dirty="0"/>
              <a:t>	Earlier I said that culture eats process and tools but really they have to evolve together.</a:t>
            </a:r>
          </a:p>
          <a:p>
            <a:endParaRPr lang="en-US" dirty="0"/>
          </a:p>
          <a:p>
            <a:r>
              <a:rPr lang="en-US" dirty="0"/>
              <a:t>Thought evangelize open soruce but policy/process were not ready</a:t>
            </a:r>
          </a:p>
          <a:p>
            <a:r>
              <a:rPr lang="en-US" dirty="0"/>
              <a:t>	For example we started out with the idea that we’d need to evangelize open source and get people engaged</a:t>
            </a:r>
          </a:p>
          <a:p>
            <a:r>
              <a:rPr lang="en-US" dirty="0"/>
              <a:t>	Turns out it wasn’t a hard sell but the policies and process were too hard and they didn’t believe us. </a:t>
            </a:r>
          </a:p>
          <a:p>
            <a:endParaRPr lang="en-US" dirty="0"/>
          </a:p>
          <a:p>
            <a:r>
              <a:rPr lang="en-US" dirty="0"/>
              <a:t>20 questions</a:t>
            </a:r>
          </a:p>
          <a:p>
            <a:r>
              <a:rPr lang="en-US" dirty="0"/>
              <a:t>	For example, when we first started a dev had to manually answer 20 skill testing questions for every use of open source</a:t>
            </a:r>
          </a:p>
          <a:p>
            <a:endParaRPr lang="en-US" dirty="0"/>
          </a:p>
          <a:p>
            <a:r>
              <a:rPr lang="en-US" dirty="0"/>
              <a:t>We had to fix that to enable the culture change we wanted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95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build understanding, community and culture</a:t>
            </a:r>
          </a:p>
          <a:p>
            <a:endParaRPr lang="en-US" dirty="0"/>
          </a:p>
          <a:p>
            <a:r>
              <a:rPr lang="en-US" dirty="0"/>
              <a:t>Every month we’d have some team show up saying they wanted to open source some key piece of tech or product</a:t>
            </a:r>
          </a:p>
          <a:p>
            <a:r>
              <a:rPr lang="en-US" dirty="0"/>
              <a:t>I love open source but I also love getting paid so we’d walk through the 5 whys and really try to understand the business, what they’re hoping to achieve</a:t>
            </a:r>
          </a:p>
          <a:p>
            <a:endParaRPr lang="en-US" dirty="0"/>
          </a:p>
          <a:p>
            <a:r>
              <a:rPr lang="en-US" dirty="0"/>
              <a:t>And in the end devise a plan</a:t>
            </a:r>
          </a:p>
          <a:p>
            <a:endParaRPr lang="en-US" dirty="0"/>
          </a:p>
          <a:p>
            <a:r>
              <a:rPr lang="en-US" dirty="0"/>
              <a:t>Provide data and insights to measure progress</a:t>
            </a:r>
          </a:p>
          <a:p>
            <a:endParaRPr lang="en-US" dirty="0"/>
          </a:p>
          <a:p>
            <a:r>
              <a:rPr lang="en-US" dirty="0"/>
              <a:t>Get involved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92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adopted this Mantra: identify, eliminate, automate, delegate</a:t>
            </a:r>
          </a:p>
          <a:p>
            <a:endParaRPr lang="en-US" dirty="0"/>
          </a:p>
          <a:p>
            <a:r>
              <a:rPr lang="en-US" dirty="0"/>
              <a:t>99.5% automation</a:t>
            </a:r>
          </a:p>
          <a:p>
            <a:r>
              <a:rPr lang="en-US" dirty="0"/>
              <a:t>	Got it to the point where 99.5% of all new open source uses are managed automatically</a:t>
            </a:r>
          </a:p>
          <a:p>
            <a:endParaRPr lang="en-US" dirty="0"/>
          </a:p>
          <a:p>
            <a:r>
              <a:rPr lang="en-US" dirty="0"/>
              <a:t>Still 2500 reviews per month but …</a:t>
            </a:r>
          </a:p>
          <a:p>
            <a:endParaRPr lang="en-US" dirty="0"/>
          </a:p>
          <a:p>
            <a:r>
              <a:rPr lang="en-US" dirty="0"/>
              <a:t>Continuously iterate (every month)</a:t>
            </a:r>
          </a:p>
          <a:p>
            <a:r>
              <a:rPr lang="en-US" dirty="0"/>
              <a:t>	Every month or so we’d find ways to eliminate more friction or automate something as we got a better understanding of the business, the risks, or how teams worked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676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0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course automating everything we created and collaborated on quite a few open source efforts</a:t>
            </a:r>
          </a:p>
          <a:p>
            <a:endParaRPr lang="en-US" dirty="0"/>
          </a:p>
          <a:p>
            <a:r>
              <a:rPr lang="en-US" dirty="0"/>
              <a:t>GitHub Portal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Automation needs data!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Garbage in, garbage out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Ghcrawler</a:t>
            </a:r>
            <a:endParaRPr lang="en-US" dirty="0"/>
          </a:p>
          <a:p>
            <a:r>
              <a:rPr lang="en-US" dirty="0"/>
              <a:t>* ClearlyDefined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53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a lot of detail on what we did</a:t>
            </a:r>
          </a:p>
          <a:p>
            <a:endParaRPr lang="en-US" dirty="0"/>
          </a:p>
          <a:p>
            <a:r>
              <a:rPr lang="en-US" dirty="0"/>
              <a:t>There are many variations  and your situation may be different</a:t>
            </a:r>
          </a:p>
          <a:p>
            <a:endParaRPr lang="en-US" dirty="0"/>
          </a:p>
          <a:p>
            <a:r>
              <a:rPr lang="en-US" dirty="0"/>
              <a:t>But the core elements are the same</a:t>
            </a:r>
          </a:p>
          <a:p>
            <a:endParaRPr lang="en-US" dirty="0"/>
          </a:p>
          <a:p>
            <a:r>
              <a:rPr lang="en-US" dirty="0"/>
              <a:t>Here is the </a:t>
            </a:r>
            <a:r>
              <a:rPr lang="en-US" sz="1400" b="1" dirty="0"/>
              <a:t>context I wish we had when we started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92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figure out what’s special about you? Really understand your business. </a:t>
            </a:r>
          </a:p>
          <a:p>
            <a:r>
              <a:rPr lang="en-US" dirty="0"/>
              <a:t>This will help set the scene and make many of the discussions and decisions easier</a:t>
            </a:r>
          </a:p>
          <a:p>
            <a:endParaRPr lang="en-US" dirty="0"/>
          </a:p>
          <a:p>
            <a:r>
              <a:rPr lang="en-US" dirty="0"/>
              <a:t>Why do people buy your offerings</a:t>
            </a:r>
          </a:p>
          <a:p>
            <a:r>
              <a:rPr lang="en-US" dirty="0"/>
              <a:t>Why do they celebrate or anticipate new releases</a:t>
            </a:r>
          </a:p>
          <a:p>
            <a:r>
              <a:rPr lang="en-US" dirty="0"/>
              <a:t>Why do they rave about you</a:t>
            </a:r>
          </a:p>
          <a:p>
            <a:endParaRPr lang="en-US" dirty="0"/>
          </a:p>
          <a:p>
            <a:r>
              <a:rPr lang="en-US" dirty="0"/>
              <a:t>THEN you can start talking about how to engage significantly in open source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213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 I put together a “engagement model” that charts different stages of open source engagement</a:t>
            </a:r>
          </a:p>
          <a:p>
            <a:endParaRPr lang="en-US" dirty="0"/>
          </a:p>
          <a:p>
            <a:r>
              <a:rPr lang="en-US" dirty="0"/>
              <a:t>Everyone’s different and different goals and not everything may apply to you but the very act of figuring out where you on are these different aspects is useful</a:t>
            </a:r>
          </a:p>
          <a:p>
            <a:endParaRPr lang="en-US" dirty="0"/>
          </a:p>
          <a:p>
            <a:r>
              <a:rPr lang="en-US" dirty="0"/>
              <a:t>And you can then use it to plot and prioritize your next steps.</a:t>
            </a:r>
          </a:p>
          <a:p>
            <a:endParaRPr lang="en-US" dirty="0"/>
          </a:p>
          <a:p>
            <a:r>
              <a:rPr lang="en-US" dirty="0"/>
              <a:t>I’m going to skim over them here partially to give you a sense of the model and partially to cause I had a lot of fun finding </a:t>
            </a:r>
            <a:r>
              <a:rPr lang="en-US" dirty="0" err="1"/>
              <a:t>lego</a:t>
            </a:r>
            <a:r>
              <a:rPr lang="en-US" dirty="0"/>
              <a:t> pictures to capture each level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out my blog post for details.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01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this story is not unique to Microsoft. Many have gone before and many will come after</a:t>
            </a:r>
          </a:p>
          <a:p>
            <a:endParaRPr lang="en-US" dirty="0"/>
          </a:p>
          <a:p>
            <a:r>
              <a:rPr lang="en-US" dirty="0"/>
              <a:t>And you don’t have to be Microsoft scale to have these challenges. </a:t>
            </a:r>
          </a:p>
          <a:p>
            <a:endParaRPr lang="en-US" dirty="0"/>
          </a:p>
          <a:p>
            <a:r>
              <a:rPr lang="en-US" dirty="0"/>
              <a:t>Anything over 100 is hard to manage manually and “one off”.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018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Darth’ll</a:t>
            </a:r>
            <a:r>
              <a:rPr lang="en-US" dirty="0"/>
              <a:t> get you for doing open source</a:t>
            </a:r>
          </a:p>
          <a:p>
            <a:endParaRPr lang="en-US" dirty="0"/>
          </a:p>
          <a:p>
            <a:r>
              <a:rPr lang="en-US" dirty="0"/>
              <a:t>We were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6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is all about people, community and engagement</a:t>
            </a:r>
          </a:p>
          <a:p>
            <a:endParaRPr lang="en-US" dirty="0"/>
          </a:p>
          <a:p>
            <a:r>
              <a:rPr lang="en-US" dirty="0"/>
              <a:t>Ultimately this level is not sustainable as a part of the business model so will not be genuine</a:t>
            </a:r>
          </a:p>
          <a:p>
            <a:endParaRPr lang="en-US" dirty="0"/>
          </a:p>
          <a:p>
            <a:r>
              <a:rPr lang="en-US" dirty="0"/>
              <a:t>Very likely to lead to disappointment for all parties</a:t>
            </a:r>
          </a:p>
          <a:p>
            <a:endParaRPr lang="en-US" dirty="0"/>
          </a:p>
          <a:p>
            <a:r>
              <a:rPr lang="en-US" dirty="0"/>
              <a:t>We were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folks hiding under the space bar drinking cool coffee and doing crazy things.</a:t>
            </a:r>
          </a:p>
          <a:p>
            <a:r>
              <a:rPr lang="en-US" dirty="0"/>
              <a:t>Not much more to say really</a:t>
            </a:r>
          </a:p>
          <a:p>
            <a:endParaRPr lang="en-US" dirty="0"/>
          </a:p>
          <a:p>
            <a:r>
              <a:rPr lang="en-US" dirty="0"/>
              <a:t>I’m betting a lot of you all are at this stage</a:t>
            </a:r>
          </a:p>
          <a:p>
            <a:endParaRPr lang="en-US" dirty="0"/>
          </a:p>
          <a:p>
            <a:r>
              <a:rPr lang="en-US" dirty="0"/>
              <a:t>We were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5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We are here (for the most part)</a:t>
            </a:r>
          </a:p>
          <a:p>
            <a:endParaRPr lang="en-US" dirty="0"/>
          </a:p>
          <a:p>
            <a:r>
              <a:rPr lang="en-US" dirty="0"/>
              <a:t>Vast majority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3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few teams that are here</a:t>
            </a:r>
          </a:p>
          <a:p>
            <a:endParaRPr lang="en-US" dirty="0"/>
          </a:p>
          <a:p>
            <a:r>
              <a:rPr lang="en-US" dirty="0"/>
              <a:t>VS Code</a:t>
            </a:r>
          </a:p>
          <a:p>
            <a:r>
              <a:rPr lang="en-US" dirty="0" err="1"/>
              <a:t>DotNet</a:t>
            </a:r>
            <a:r>
              <a:rPr lang="en-US" dirty="0"/>
              <a:t> et al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23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Not many if any teams at this level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18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506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steps can/ will you take to get to next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17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information on how OSPOs work, how to start one, case studies,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39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3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with a basic premise.  Aspiring…</a:t>
            </a:r>
          </a:p>
          <a:p>
            <a:endParaRPr lang="en-US" dirty="0"/>
          </a:p>
          <a:p>
            <a:r>
              <a:rPr lang="en-US" dirty="0"/>
              <a:t>This is doubly true in a DevOps world where you’re all about the rapid and reliable delivery of capability</a:t>
            </a:r>
          </a:p>
          <a:p>
            <a:endParaRPr lang="en-US" dirty="0"/>
          </a:p>
          <a:p>
            <a:r>
              <a:rPr lang="en-US" dirty="0"/>
              <a:t>That happens, at least in part, by </a:t>
            </a:r>
            <a:r>
              <a:rPr lang="en-US" dirty="0" err="1"/>
              <a:t>acquireing</a:t>
            </a:r>
            <a:r>
              <a:rPr lang="en-US" dirty="0"/>
              <a:t> and assembling components from all around you to deliver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EF7A4-D72B-8146-8A54-679A1ED4E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9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in the day (e.g. ,5 or 6 years ago) we were doing open source but not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Pan forward and now there are 32K Microsoft folks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8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lots of projects both being released and used by the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doesn’t happen with some organization</a:t>
            </a:r>
          </a:p>
          <a:p>
            <a:endParaRPr lang="en-US" dirty="0"/>
          </a:p>
          <a:p>
            <a:r>
              <a:rPr lang="en-US" dirty="0"/>
              <a:t>When you’re running fast you don’t have time to stop and figure out what’s up with some new component your using</a:t>
            </a:r>
          </a:p>
          <a:p>
            <a:endParaRPr lang="en-US" dirty="0"/>
          </a:p>
          <a:p>
            <a:r>
              <a:rPr lang="en-US" dirty="0"/>
              <a:t>We had to build some pretty serious infrastructure to ensure everything was</a:t>
            </a:r>
          </a:p>
          <a:p>
            <a:r>
              <a:rPr lang="en-US" dirty="0"/>
              <a:t>Automated </a:t>
            </a:r>
          </a:p>
          <a:p>
            <a:r>
              <a:rPr lang="en-US" dirty="0"/>
              <a:t>Discoverable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Categorized</a:t>
            </a:r>
          </a:p>
          <a:p>
            <a:r>
              <a:rPr lang="en-US" dirty="0"/>
              <a:t>And that we had data for content warnings, vulnerabilities, compliance info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Cause, you know, open source is not without its surprises. Every once in a while, there’s a trojan unicorn in the mix</a:t>
            </a:r>
          </a:p>
          <a:p>
            <a:endParaRPr lang="en-US" dirty="0"/>
          </a:p>
          <a:p>
            <a:r>
              <a:rPr lang="en-US" dirty="0"/>
              <a:t>     Tip o the hat to Gene Kim and The Unicorn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4A41E-0BA0-40B1-8023-7AC383EBC2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9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" y="2074783"/>
            <a:ext cx="10142220" cy="1354217"/>
          </a:xfrm>
        </p:spPr>
        <p:txBody>
          <a:bodyPr anchor="b"/>
          <a:lstStyle>
            <a:lvl1pPr algn="l">
              <a:defRPr lang="en-US" sz="8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3554740"/>
            <a:ext cx="10142220" cy="553998"/>
          </a:xfrm>
        </p:spPr>
        <p:txBody>
          <a:bodyPr/>
          <a:lstStyle>
            <a:lvl1pPr marL="0" indent="0" algn="l">
              <a:buNone/>
              <a:defRPr lang="en-US" sz="40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194431"/>
      </p:ext>
    </p:extLst>
  </p:cSld>
  <p:clrMapOvr>
    <a:masterClrMapping/>
  </p:clrMapOvr>
  <p:transition advTm="7223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7574442"/>
      </p:ext>
    </p:extLst>
  </p:cSld>
  <p:clrMapOvr>
    <a:masterClrMapping/>
  </p:clrMapOvr>
  <p:transition advTm="7223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7880053"/>
      </p:ext>
    </p:extLst>
  </p:cSld>
  <p:clrMapOvr>
    <a:masterClrMapping/>
  </p:clrMapOvr>
  <p:transition advTm="7223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3438"/>
      </p:ext>
    </p:extLst>
  </p:cSld>
  <p:clrMapOvr>
    <a:masterClrMapping/>
  </p:clrMapOvr>
  <p:transition advTm="7223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04263"/>
      </p:ext>
    </p:extLst>
  </p:cSld>
  <p:clrMapOvr>
    <a:masterClrMapping/>
  </p:clrMapOvr>
  <p:transition advTm="7223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68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780" y="2074783"/>
            <a:ext cx="10142220" cy="1354217"/>
          </a:xfrm>
        </p:spPr>
        <p:txBody>
          <a:bodyPr anchor="b"/>
          <a:lstStyle>
            <a:lvl1pPr algn="l">
              <a:defRPr lang="en-US" sz="88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780" y="3554740"/>
            <a:ext cx="10142220" cy="553998"/>
          </a:xfrm>
        </p:spPr>
        <p:txBody>
          <a:bodyPr/>
          <a:lstStyle>
            <a:lvl1pPr marL="0" indent="0" algn="l">
              <a:buNone/>
              <a:defRPr lang="en-US" sz="4000" i="0" kern="1200" spc="-100" baseline="0" dirty="0" smtClean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976657"/>
      </p:ext>
    </p:extLst>
  </p:cSld>
  <p:clrMapOvr>
    <a:masterClrMapping/>
  </p:clrMapOvr>
  <p:transition advTm="7223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62" y="274320"/>
            <a:ext cx="10833538" cy="830997"/>
          </a:xfrm>
        </p:spPr>
        <p:txBody>
          <a:bodyPr/>
          <a:lstStyle>
            <a:lvl1pPr>
              <a:defRPr>
                <a:solidFill>
                  <a:srgbClr val="0064B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367869"/>
      </p:ext>
    </p:extLst>
  </p:cSld>
  <p:clrMapOvr>
    <a:masterClrMapping/>
  </p:clrMapOvr>
  <p:transition advTm="7223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24319"/>
      </p:ext>
    </p:extLst>
  </p:cSld>
  <p:clrMapOvr>
    <a:masterClrMapping/>
  </p:clrMapOvr>
  <p:transition advTm="7223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943076"/>
      </p:ext>
    </p:extLst>
  </p:cSld>
  <p:clrMapOvr>
    <a:masterClrMapping/>
  </p:clrMapOvr>
  <p:transition advTm="7223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1563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703409"/>
      </p:ext>
    </p:extLst>
  </p:cSld>
  <p:clrMapOvr>
    <a:masterClrMapping/>
  </p:clrMapOvr>
  <p:transition advTm="7223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0262" y="274320"/>
            <a:ext cx="108335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 defTabSz="914363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208" y="1463040"/>
            <a:ext cx="10832592" cy="197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defTabSz="914363">
              <a:spcBef>
                <a:spcPct val="20000"/>
              </a:spcBef>
              <a:buSzPct val="90000"/>
            </a:pPr>
            <a:r>
              <a:rPr lang="en-US"/>
              <a:t>Click to edit Master text styles</a:t>
            </a:r>
          </a:p>
          <a:p>
            <a:pPr lvl="1" defTabSz="914363">
              <a:spcBef>
                <a:spcPct val="20000"/>
              </a:spcBef>
              <a:buSzPct val="90000"/>
            </a:pPr>
            <a:r>
              <a:rPr lang="en-US"/>
              <a:t>Second level</a:t>
            </a:r>
          </a:p>
          <a:p>
            <a:pPr lvl="2" defTabSz="914363">
              <a:spcBef>
                <a:spcPct val="20000"/>
              </a:spcBef>
              <a:buSzPct val="90000"/>
            </a:pPr>
            <a:r>
              <a:rPr lang="en-US"/>
              <a:t>Third level</a:t>
            </a:r>
          </a:p>
          <a:p>
            <a:pPr lvl="3" defTabSz="914363">
              <a:spcBef>
                <a:spcPct val="20000"/>
              </a:spcBef>
              <a:buSzPct val="90000"/>
            </a:pPr>
            <a:r>
              <a:rPr lang="en-US"/>
              <a:t>Fourth level</a:t>
            </a:r>
          </a:p>
          <a:p>
            <a:pPr lvl="4" defTabSz="914363">
              <a:spcBef>
                <a:spcPct val="20000"/>
              </a:spcBef>
              <a:buSzPct val="90000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797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63" r:id="rId3"/>
    <p:sldLayoutId id="2147483664" r:id="rId4"/>
  </p:sldLayoutIdLst>
  <p:transition advTm="7223">
    <p:fade/>
  </p:transition>
  <p:txStyles>
    <p:titleStyle>
      <a:lvl1pPr algn="l" defTabSz="914400" rtl="0" eaLnBrk="1" latinLnBrk="0" hangingPunct="1"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0064B6"/>
          </a:solidFill>
          <a:effectLst/>
          <a:latin typeface="Segoe UI Light" panose="020B0502040204020203" pitchFamily="34" charset="0"/>
          <a:ea typeface="+mn-ea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n-US" sz="4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 Light" pitchFamily="34" charset="0"/>
          <a:ea typeface="+mn-ea"/>
          <a:cs typeface="Segoe UI Light" pitchFamily="34" charset="0"/>
        </a:defRPr>
      </a:lvl1pPr>
      <a:lvl2pPr marL="18288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lang="en-US" sz="2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4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000" kern="1200" dirty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0262" y="274320"/>
            <a:ext cx="1083353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 defTabSz="914363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208" y="1463040"/>
            <a:ext cx="10832592" cy="197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defTabSz="914363">
              <a:spcBef>
                <a:spcPct val="20000"/>
              </a:spcBef>
              <a:buSzPct val="90000"/>
            </a:pPr>
            <a:r>
              <a:rPr lang="en-US"/>
              <a:t>Click to edit Master text styles</a:t>
            </a:r>
          </a:p>
          <a:p>
            <a:pPr lvl="1" defTabSz="914363">
              <a:spcBef>
                <a:spcPct val="20000"/>
              </a:spcBef>
              <a:buSzPct val="90000"/>
            </a:pPr>
            <a:r>
              <a:rPr lang="en-US"/>
              <a:t>Second level</a:t>
            </a:r>
          </a:p>
          <a:p>
            <a:pPr lvl="2" defTabSz="914363">
              <a:spcBef>
                <a:spcPct val="20000"/>
              </a:spcBef>
              <a:buSzPct val="90000"/>
            </a:pPr>
            <a:r>
              <a:rPr lang="en-US"/>
              <a:t>Third level</a:t>
            </a:r>
          </a:p>
          <a:p>
            <a:pPr lvl="3" defTabSz="914363">
              <a:spcBef>
                <a:spcPct val="20000"/>
              </a:spcBef>
              <a:buSzPct val="90000"/>
            </a:pPr>
            <a:r>
              <a:rPr lang="en-US"/>
              <a:t>Fourth level</a:t>
            </a:r>
          </a:p>
          <a:p>
            <a:pPr lvl="4" defTabSz="914363">
              <a:spcBef>
                <a:spcPct val="20000"/>
              </a:spcBef>
              <a:buSzPct val="90000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960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2" r:id="rId5"/>
    <p:sldLayoutId id="2147483673" r:id="rId6"/>
  </p:sldLayoutIdLst>
  <p:transition advTm="7223">
    <p:fade/>
  </p:transition>
  <p:txStyles>
    <p:titleStyle>
      <a:lvl1pPr algn="l" defTabSz="914400" rtl="0" eaLnBrk="1" latinLnBrk="0" hangingPunct="1"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solidFill>
            <a:srgbClr val="0064B6"/>
          </a:solidFill>
          <a:effectLst/>
          <a:latin typeface="Segoe UI Light" panose="020B0502040204020203" pitchFamily="34" charset="0"/>
          <a:ea typeface="+mn-ea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n-US" sz="4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 Light" pitchFamily="34" charset="0"/>
          <a:ea typeface="+mn-ea"/>
          <a:cs typeface="Segoe UI Light" pitchFamily="34" charset="0"/>
        </a:defRPr>
      </a:lvl1pPr>
      <a:lvl2pPr marL="18288" indent="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lang="en-US" sz="2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4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000" kern="1200" dirty="0" smtClean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en-US" sz="2000" kern="1200" dirty="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2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1458E3D-1840-46F4-A3B0-9006BF4C7060}"/>
              </a:ext>
            </a:extLst>
          </p:cNvPr>
          <p:cNvSpPr txBox="1">
            <a:spLocks/>
          </p:cNvSpPr>
          <p:nvPr/>
        </p:nvSpPr>
        <p:spPr>
          <a:xfrm>
            <a:off x="1752600" y="2331720"/>
            <a:ext cx="10439400" cy="14957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US" sz="4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18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4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The Modern </a:t>
            </a:r>
          </a:p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Open Source Programs Office</a:t>
            </a:r>
          </a:p>
          <a:p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@jeffmcaffer, GitHub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67889"/>
      </p:ext>
    </p:extLst>
  </p:cSld>
  <p:clrMapOvr>
    <a:masterClrMapping/>
  </p:clrMapOvr>
  <p:transition advTm="7223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1458E3D-1840-46F4-A3B0-9006BF4C7060}"/>
              </a:ext>
            </a:extLst>
          </p:cNvPr>
          <p:cNvSpPr txBox="1">
            <a:spLocks/>
          </p:cNvSpPr>
          <p:nvPr/>
        </p:nvSpPr>
        <p:spPr>
          <a:xfrm>
            <a:off x="1699846" y="2743200"/>
            <a:ext cx="8792308" cy="14957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US" sz="4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18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4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Culture eats process and tools</a:t>
            </a:r>
          </a:p>
          <a:p>
            <a:pPr algn="r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-- Peter Drucker (paraphrased)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69341"/>
      </p:ext>
    </p:extLst>
  </p:cSld>
  <p:clrMapOvr>
    <a:masterClrMapping/>
  </p:clrMapOvr>
  <p:transition advTm="7223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oung boy sitting at a table with a cake&#10;&#10;Description automatically generated">
            <a:extLst>
              <a:ext uri="{FF2B5EF4-FFF2-40B4-BE49-F238E27FC236}">
                <a16:creationId xmlns:a16="http://schemas.microsoft.com/office/drawing/2014/main" id="{8474040D-C38F-4CE2-911E-79399B0A9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65" y="-433832"/>
            <a:ext cx="12207965" cy="77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33055"/>
      </p:ext>
    </p:extLst>
  </p:cSld>
  <p:clrMapOvr>
    <a:masterClrMapping/>
  </p:clrMapOvr>
  <p:transition advTm="7223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holding, woman&#10;&#10;Description automatically generated">
            <a:extLst>
              <a:ext uri="{FF2B5EF4-FFF2-40B4-BE49-F238E27FC236}">
                <a16:creationId xmlns:a16="http://schemas.microsoft.com/office/drawing/2014/main" id="{63C88AF2-2350-450D-AC03-7273B75A6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75" y="-635001"/>
            <a:ext cx="12223475" cy="81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94879"/>
      </p:ext>
    </p:extLst>
  </p:cSld>
  <p:clrMapOvr>
    <a:masterClrMapping/>
  </p:clrMapOvr>
  <p:transition advTm="7223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toy, street, traffic&#10;&#10;Description automatically generated">
            <a:extLst>
              <a:ext uri="{FF2B5EF4-FFF2-40B4-BE49-F238E27FC236}">
                <a16:creationId xmlns:a16="http://schemas.microsoft.com/office/drawing/2014/main" id="{259F6850-EE9B-49E9-8FCA-9D951D91E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75" y="-635001"/>
            <a:ext cx="12223475" cy="81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54915"/>
      </p:ext>
    </p:extLst>
  </p:cSld>
  <p:clrMapOvr>
    <a:masterClrMapping/>
  </p:clrMapOvr>
  <p:transition advTm="7223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463CD14-449D-4AA9-9BE1-FB59045F644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8"/>
          <a:stretch/>
        </p:blipFill>
        <p:spPr>
          <a:xfrm>
            <a:off x="0" y="-533400"/>
            <a:ext cx="121920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1470"/>
      </p:ext>
    </p:extLst>
  </p:cSld>
  <p:clrMapOvr>
    <a:masterClrMapping/>
  </p:clrMapOvr>
  <p:transition advTm="7223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1458E3D-1840-46F4-A3B0-9006BF4C7060}"/>
              </a:ext>
            </a:extLst>
          </p:cNvPr>
          <p:cNvSpPr txBox="1">
            <a:spLocks/>
          </p:cNvSpPr>
          <p:nvPr/>
        </p:nvSpPr>
        <p:spPr>
          <a:xfrm>
            <a:off x="3034079" y="2743200"/>
            <a:ext cx="6123842" cy="14957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US" sz="4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18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4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There’s no free lunch</a:t>
            </a:r>
          </a:p>
          <a:p>
            <a:pPr algn="r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-- Anyone who’s done, well, anything really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3460"/>
      </p:ext>
    </p:extLst>
  </p:cSld>
  <p:clrMapOvr>
    <a:masterClrMapping/>
  </p:clrMapOvr>
  <p:transition advTm="7223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1458E3D-1840-46F4-A3B0-9006BF4C7060}"/>
              </a:ext>
            </a:extLst>
          </p:cNvPr>
          <p:cNvSpPr txBox="1">
            <a:spLocks/>
          </p:cNvSpPr>
          <p:nvPr/>
        </p:nvSpPr>
        <p:spPr>
          <a:xfrm>
            <a:off x="1050864" y="2743200"/>
            <a:ext cx="10090273" cy="9383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US" sz="4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18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4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Open Source Programs Office</a:t>
            </a:r>
          </a:p>
        </p:txBody>
      </p:sp>
    </p:spTree>
    <p:extLst>
      <p:ext uri="{BB962C8B-B14F-4D97-AF65-F5344CB8AC3E}">
        <p14:creationId xmlns:p14="http://schemas.microsoft.com/office/powerpoint/2010/main" val="2653679802"/>
      </p:ext>
    </p:extLst>
  </p:cSld>
  <p:clrMapOvr>
    <a:masterClrMapping/>
  </p:clrMapOvr>
  <p:transition advTm="7223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B43DC4F7-48CE-44C8-A05D-FE0FEDD8AE74}"/>
              </a:ext>
            </a:extLst>
          </p:cNvPr>
          <p:cNvSpPr/>
          <p:nvPr/>
        </p:nvSpPr>
        <p:spPr>
          <a:xfrm>
            <a:off x="3055159" y="-465261"/>
            <a:ext cx="5760686" cy="5843223"/>
          </a:xfrm>
          <a:prstGeom prst="ellipse">
            <a:avLst/>
          </a:prstGeom>
          <a:solidFill>
            <a:srgbClr val="00B05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23EBE9-28FC-49D1-A5AB-962F21C414C8}"/>
              </a:ext>
            </a:extLst>
          </p:cNvPr>
          <p:cNvSpPr/>
          <p:nvPr/>
        </p:nvSpPr>
        <p:spPr>
          <a:xfrm>
            <a:off x="-219896" y="3857883"/>
            <a:ext cx="4860545" cy="486054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4ACEA7-63B4-4128-A16E-5B291A115934}"/>
              </a:ext>
            </a:extLst>
          </p:cNvPr>
          <p:cNvSpPr/>
          <p:nvPr/>
        </p:nvSpPr>
        <p:spPr>
          <a:xfrm>
            <a:off x="-1490811" y="-1819419"/>
            <a:ext cx="4860545" cy="48605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9ECB64-77B5-4C64-AC93-F2B467196CE3}"/>
              </a:ext>
            </a:extLst>
          </p:cNvPr>
          <p:cNvSpPr/>
          <p:nvPr/>
        </p:nvSpPr>
        <p:spPr>
          <a:xfrm>
            <a:off x="8822267" y="387636"/>
            <a:ext cx="4561677" cy="4627035"/>
          </a:xfrm>
          <a:prstGeom prst="ellipse">
            <a:avLst/>
          </a:prstGeom>
          <a:solidFill>
            <a:srgbClr val="006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34929-7DE0-4F0B-93E0-088D35273A96}"/>
              </a:ext>
            </a:extLst>
          </p:cNvPr>
          <p:cNvSpPr txBox="1"/>
          <p:nvPr/>
        </p:nvSpPr>
        <p:spPr>
          <a:xfrm>
            <a:off x="4602188" y="1055966"/>
            <a:ext cx="26666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Initiatives</a:t>
            </a:r>
          </a:p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Policies</a:t>
            </a:r>
          </a:p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Processes</a:t>
            </a:r>
          </a:p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E8C26-5744-4464-8976-AFBB3F95EEEA}"/>
              </a:ext>
            </a:extLst>
          </p:cNvPr>
          <p:cNvSpPr txBox="1"/>
          <p:nvPr/>
        </p:nvSpPr>
        <p:spPr>
          <a:xfrm>
            <a:off x="1432446" y="5414824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00B42-FF7B-47CD-9D2C-082076CF5C07}"/>
              </a:ext>
            </a:extLst>
          </p:cNvPr>
          <p:cNvSpPr txBox="1"/>
          <p:nvPr/>
        </p:nvSpPr>
        <p:spPr>
          <a:xfrm>
            <a:off x="9828738" y="2456351"/>
            <a:ext cx="2226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Engineering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9E989-46B7-43ED-8B54-3D6BC6AE29F1}"/>
              </a:ext>
            </a:extLst>
          </p:cNvPr>
          <p:cNvSpPr txBox="1"/>
          <p:nvPr/>
        </p:nvSpPr>
        <p:spPr>
          <a:xfrm>
            <a:off x="789988" y="812799"/>
            <a:ext cx="142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Culture</a:t>
            </a:r>
          </a:p>
        </p:txBody>
      </p:sp>
    </p:spTree>
    <p:extLst>
      <p:ext uri="{BB962C8B-B14F-4D97-AF65-F5344CB8AC3E}">
        <p14:creationId xmlns:p14="http://schemas.microsoft.com/office/powerpoint/2010/main" val="670375970"/>
      </p:ext>
    </p:extLst>
  </p:cSld>
  <p:clrMapOvr>
    <a:masterClrMapping/>
  </p:clrMapOvr>
  <p:transition advTm="7223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EFA5F816-C01A-42D6-A0BE-A4F02EF7A36E}"/>
              </a:ext>
            </a:extLst>
          </p:cNvPr>
          <p:cNvGrpSpPr>
            <a:grpSpLocks noChangeAspect="1"/>
          </p:cNvGrpSpPr>
          <p:nvPr/>
        </p:nvGrpSpPr>
        <p:grpSpPr>
          <a:xfrm>
            <a:off x="1065522" y="1143000"/>
            <a:ext cx="10060956" cy="4741339"/>
            <a:chOff x="736749" y="2408514"/>
            <a:chExt cx="23846108" cy="1123774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2FF3CD-CE16-431B-B564-4D6F785FA681}"/>
                </a:ext>
              </a:extLst>
            </p:cNvPr>
            <p:cNvSpPr/>
            <p:nvPr/>
          </p:nvSpPr>
          <p:spPr bwMode="auto">
            <a:xfrm>
              <a:off x="10554119" y="5927859"/>
              <a:ext cx="3275762" cy="327576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OSPO</a:t>
              </a:r>
              <a:endPara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47CA22-F77F-44E1-8D9A-A5FF3BA69F33}"/>
                </a:ext>
              </a:extLst>
            </p:cNvPr>
            <p:cNvSpPr/>
            <p:nvPr/>
          </p:nvSpPr>
          <p:spPr bwMode="auto">
            <a:xfrm>
              <a:off x="4194535" y="5927861"/>
              <a:ext cx="3275762" cy="3275762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Engineers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D12C72C-9B08-4EE4-980C-FD1722A14953}"/>
                </a:ext>
              </a:extLst>
            </p:cNvPr>
            <p:cNvSpPr/>
            <p:nvPr/>
          </p:nvSpPr>
          <p:spPr bwMode="auto">
            <a:xfrm>
              <a:off x="736749" y="2408514"/>
              <a:ext cx="19048746" cy="1712428"/>
            </a:xfrm>
            <a:prstGeom prst="rect">
              <a:avLst/>
            </a:prstGeom>
            <a:ln w="22225"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C984E10-6278-47AB-9D4A-1E8230D564CF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90" y="4120942"/>
              <a:ext cx="0" cy="3390980"/>
            </a:xfrm>
            <a:prstGeom prst="line">
              <a:avLst/>
            </a:prstGeom>
            <a:ln w="22225"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2EDB73-F8A6-4C2A-8597-A4918A2295AF}"/>
                </a:ext>
              </a:extLst>
            </p:cNvPr>
            <p:cNvCxnSpPr>
              <a:cxnSpLocks/>
            </p:cNvCxnSpPr>
            <p:nvPr/>
          </p:nvCxnSpPr>
          <p:spPr>
            <a:xfrm>
              <a:off x="964643" y="7511922"/>
              <a:ext cx="3469406" cy="0"/>
            </a:xfrm>
            <a:prstGeom prst="line">
              <a:avLst/>
            </a:prstGeom>
            <a:ln w="22225">
              <a:solidFill>
                <a:schemeClr val="accent5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829650-0D04-4484-A73E-66D861A0431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232" y="7565738"/>
              <a:ext cx="2666568" cy="0"/>
            </a:xfrm>
            <a:prstGeom prst="straightConnector1">
              <a:avLst/>
            </a:prstGeom>
            <a:ln w="63500">
              <a:solidFill>
                <a:schemeClr val="accent5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4247FE5-A4E8-4F58-9EB7-ABBD7E42D52F}"/>
                </a:ext>
              </a:extLst>
            </p:cNvPr>
            <p:cNvGrpSpPr/>
            <p:nvPr/>
          </p:nvGrpSpPr>
          <p:grpSpPr>
            <a:xfrm>
              <a:off x="906439" y="2563588"/>
              <a:ext cx="23676418" cy="4560760"/>
              <a:chOff x="453219" y="1281794"/>
              <a:chExt cx="11838209" cy="2280380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76CF172-87BA-4C7E-9C4F-A4EC21FA6401}"/>
                  </a:ext>
                </a:extLst>
              </p:cNvPr>
              <p:cNvGrpSpPr/>
              <p:nvPr/>
            </p:nvGrpSpPr>
            <p:grpSpPr>
              <a:xfrm>
                <a:off x="9081980" y="2778710"/>
                <a:ext cx="3209448" cy="707146"/>
                <a:chOff x="7924799" y="1800107"/>
                <a:chExt cx="4328883" cy="707146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DC5761B-280A-4E93-895B-9B46E1302BF3}"/>
                    </a:ext>
                  </a:extLst>
                </p:cNvPr>
                <p:cNvSpPr/>
                <p:nvPr/>
              </p:nvSpPr>
              <p:spPr bwMode="auto">
                <a:xfrm>
                  <a:off x="7924799" y="1837674"/>
                  <a:ext cx="4328883" cy="66957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742"/>
                  <a:r>
                    <a:rPr lang="en-US" sz="2200" dirty="0">
                      <a:gradFill>
                        <a:gsLst>
                          <a:gs pos="0">
                            <a:srgbClr val="32145A"/>
                          </a:gs>
                          <a:gs pos="83000">
                            <a:srgbClr val="32145A"/>
                          </a:gs>
                        </a:gsLst>
                        <a:lin ang="5400000" scaled="1"/>
                      </a:gra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Exec guidance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CF2EE32-FE38-481F-9792-358CCC372473}"/>
                    </a:ext>
                  </a:extLst>
                </p:cNvPr>
                <p:cNvSpPr/>
                <p:nvPr/>
              </p:nvSpPr>
              <p:spPr bwMode="auto">
                <a:xfrm rot="5400000">
                  <a:off x="10046568" y="-321662"/>
                  <a:ext cx="85344" cy="432888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solidFill>
                      <a:srgbClr val="0078D7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252C2A0-F325-4B3F-BCEA-259389F67356}"/>
                  </a:ext>
                </a:extLst>
              </p:cNvPr>
              <p:cNvGrpSpPr/>
              <p:nvPr/>
            </p:nvGrpSpPr>
            <p:grpSpPr>
              <a:xfrm>
                <a:off x="453219" y="1281794"/>
                <a:ext cx="2250611" cy="707146"/>
                <a:chOff x="609600" y="1800107"/>
                <a:chExt cx="3621024" cy="707146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D2DE045-DD13-40DD-9302-4EAA07ECEB2E}"/>
                    </a:ext>
                  </a:extLst>
                </p:cNvPr>
                <p:cNvSpPr/>
                <p:nvPr/>
              </p:nvSpPr>
              <p:spPr bwMode="auto">
                <a:xfrm>
                  <a:off x="609600" y="1837675"/>
                  <a:ext cx="3621024" cy="66957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742"/>
                  <a:r>
                    <a:rPr lang="en-US" sz="2200" dirty="0">
                      <a:gradFill>
                        <a:gsLst>
                          <a:gs pos="0">
                            <a:srgbClr val="32145A"/>
                          </a:gs>
                          <a:gs pos="83000">
                            <a:srgbClr val="32145A"/>
                          </a:gs>
                        </a:gsLst>
                        <a:lin ang="5400000" scaled="1"/>
                      </a:gra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Legal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BE7D5423-3E3C-4B0C-92A0-C0E0A2F8C8B2}"/>
                    </a:ext>
                  </a:extLst>
                </p:cNvPr>
                <p:cNvSpPr/>
                <p:nvPr/>
              </p:nvSpPr>
              <p:spPr bwMode="auto">
                <a:xfrm rot="5400000">
                  <a:off x="2377440" y="32267"/>
                  <a:ext cx="85344" cy="362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60D5033-A3C2-4A20-9CD8-5D0074725485}"/>
                  </a:ext>
                </a:extLst>
              </p:cNvPr>
              <p:cNvGrpSpPr/>
              <p:nvPr/>
            </p:nvGrpSpPr>
            <p:grpSpPr>
              <a:xfrm>
                <a:off x="2797560" y="1281794"/>
                <a:ext cx="2250611" cy="707146"/>
                <a:chOff x="4267200" y="1800107"/>
                <a:chExt cx="3621024" cy="70714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458E9DA-3903-408C-9BCD-8CFA95F60CFD}"/>
                    </a:ext>
                  </a:extLst>
                </p:cNvPr>
                <p:cNvSpPr/>
                <p:nvPr/>
              </p:nvSpPr>
              <p:spPr bwMode="auto">
                <a:xfrm>
                  <a:off x="4267200" y="1837674"/>
                  <a:ext cx="3621024" cy="66957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742"/>
                  <a:r>
                    <a:rPr lang="en-US" sz="2200" dirty="0">
                      <a:gradFill>
                        <a:gsLst>
                          <a:gs pos="0">
                            <a:srgbClr val="32145A"/>
                          </a:gs>
                          <a:gs pos="83000">
                            <a:srgbClr val="32145A"/>
                          </a:gs>
                        </a:gsLst>
                        <a:lin ang="5400000" scaled="1"/>
                      </a:gra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HR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CF3878B-221D-4BE0-BD8C-37EC038AF80B}"/>
                    </a:ext>
                  </a:extLst>
                </p:cNvPr>
                <p:cNvSpPr/>
                <p:nvPr/>
              </p:nvSpPr>
              <p:spPr bwMode="auto">
                <a:xfrm rot="5400000">
                  <a:off x="6035040" y="32267"/>
                  <a:ext cx="85344" cy="362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B825501-2CAF-4035-8F10-B74B1F4B942D}"/>
                  </a:ext>
                </a:extLst>
              </p:cNvPr>
              <p:cNvGrpSpPr/>
              <p:nvPr/>
            </p:nvGrpSpPr>
            <p:grpSpPr>
              <a:xfrm>
                <a:off x="5141901" y="1281794"/>
                <a:ext cx="2250611" cy="707146"/>
                <a:chOff x="7924800" y="1800107"/>
                <a:chExt cx="3621024" cy="707146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BA024A2-ED8A-4194-B8D6-68671AFEF200}"/>
                    </a:ext>
                  </a:extLst>
                </p:cNvPr>
                <p:cNvSpPr/>
                <p:nvPr/>
              </p:nvSpPr>
              <p:spPr bwMode="auto">
                <a:xfrm>
                  <a:off x="7924800" y="1837674"/>
                  <a:ext cx="3621024" cy="66957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742"/>
                  <a:r>
                    <a:rPr lang="en-US" sz="2200">
                      <a:gradFill>
                        <a:gsLst>
                          <a:gs pos="0">
                            <a:srgbClr val="32145A"/>
                          </a:gs>
                          <a:gs pos="83000">
                            <a:srgbClr val="32145A"/>
                          </a:gs>
                        </a:gsLst>
                        <a:lin ang="5400000" scaled="1"/>
                      </a:gra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Security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3AF44297-3177-40BE-BA86-A5606C078C63}"/>
                    </a:ext>
                  </a:extLst>
                </p:cNvPr>
                <p:cNvSpPr/>
                <p:nvPr/>
              </p:nvSpPr>
              <p:spPr bwMode="auto">
                <a:xfrm rot="5400000">
                  <a:off x="9692640" y="32267"/>
                  <a:ext cx="85344" cy="362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err="1">
                    <a:solidFill>
                      <a:srgbClr val="0078D7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A59AEAC5-EC72-412F-846C-FD7ED04468B4}"/>
                  </a:ext>
                </a:extLst>
              </p:cNvPr>
              <p:cNvGrpSpPr/>
              <p:nvPr/>
            </p:nvGrpSpPr>
            <p:grpSpPr>
              <a:xfrm>
                <a:off x="7486239" y="1281795"/>
                <a:ext cx="2320949" cy="707145"/>
                <a:chOff x="7924799" y="1800108"/>
                <a:chExt cx="3734192" cy="707145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7C0D4B3-055E-4D74-B671-AFB20000694E}"/>
                    </a:ext>
                  </a:extLst>
                </p:cNvPr>
                <p:cNvSpPr/>
                <p:nvPr/>
              </p:nvSpPr>
              <p:spPr bwMode="auto">
                <a:xfrm>
                  <a:off x="7924799" y="1837674"/>
                  <a:ext cx="3734192" cy="66957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742"/>
                  <a:r>
                    <a:rPr lang="en-US" sz="2200">
                      <a:gradFill>
                        <a:gsLst>
                          <a:gs pos="0">
                            <a:srgbClr val="32145A"/>
                          </a:gs>
                          <a:gs pos="83000">
                            <a:srgbClr val="32145A"/>
                          </a:gs>
                        </a:gsLst>
                        <a:lin ang="5400000" scaled="1"/>
                      </a:gra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Accessibility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FF93111-40EB-4866-97C0-E00CFE6939B3}"/>
                    </a:ext>
                  </a:extLst>
                </p:cNvPr>
                <p:cNvSpPr/>
                <p:nvPr/>
              </p:nvSpPr>
              <p:spPr bwMode="auto">
                <a:xfrm rot="5400000">
                  <a:off x="9749223" y="-24315"/>
                  <a:ext cx="85344" cy="373419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err="1">
                    <a:solidFill>
                      <a:srgbClr val="0078D7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0770D1F1-E2A5-49CC-94AD-919C73C26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09" y="2060471"/>
                <a:ext cx="3086650" cy="1401366"/>
              </a:xfrm>
              <a:prstGeom prst="straightConnector1">
                <a:avLst/>
              </a:prstGeom>
              <a:solidFill>
                <a:schemeClr val="accent2">
                  <a:lumMod val="75000"/>
                </a:schemeClr>
              </a:solidFill>
              <a:ln w="63500">
                <a:solidFill>
                  <a:schemeClr val="accent2">
                    <a:lumMod val="75000"/>
                  </a:schemeClr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9C96DB1-71FE-4275-8AC3-1E4FF9C09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3499" y="2060471"/>
                <a:ext cx="1073606" cy="1000018"/>
              </a:xfrm>
              <a:prstGeom prst="straightConnector1">
                <a:avLst/>
              </a:prstGeom>
              <a:solidFill>
                <a:schemeClr val="accent2">
                  <a:lumMod val="75000"/>
                </a:schemeClr>
              </a:solidFill>
              <a:ln w="63500">
                <a:solidFill>
                  <a:schemeClr val="accent2">
                    <a:lumMod val="75000"/>
                  </a:schemeClr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8490ECFC-9121-49F2-89D5-FCD5257526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9499" y="2060471"/>
                <a:ext cx="170402" cy="809729"/>
              </a:xfrm>
              <a:prstGeom prst="straightConnector1">
                <a:avLst/>
              </a:prstGeom>
              <a:solidFill>
                <a:schemeClr val="accent2">
                  <a:lumMod val="75000"/>
                </a:schemeClr>
              </a:solidFill>
              <a:ln w="63500">
                <a:solidFill>
                  <a:schemeClr val="accent2">
                    <a:lumMod val="75000"/>
                  </a:schemeClr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88FE87C-9EB7-4EC5-BFAB-27C9B074F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1001" y="2060471"/>
                <a:ext cx="1344762" cy="1076430"/>
              </a:xfrm>
              <a:prstGeom prst="straightConnector1">
                <a:avLst/>
              </a:prstGeom>
              <a:solidFill>
                <a:schemeClr val="accent2">
                  <a:lumMod val="75000"/>
                </a:schemeClr>
              </a:solidFill>
              <a:ln w="63500">
                <a:solidFill>
                  <a:schemeClr val="accent2">
                    <a:lumMod val="75000"/>
                  </a:schemeClr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716F51DB-57A3-46D7-BBB2-27E21B98A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85000" y="3136900"/>
                <a:ext cx="2003831" cy="425274"/>
              </a:xfrm>
              <a:prstGeom prst="straightConnector1">
                <a:avLst/>
              </a:prstGeom>
              <a:solidFill>
                <a:schemeClr val="accent2">
                  <a:lumMod val="75000"/>
                </a:schemeClr>
              </a:solidFill>
              <a:ln w="63500">
                <a:solidFill>
                  <a:schemeClr val="accent2">
                    <a:lumMod val="75000"/>
                  </a:schemeClr>
                </a:solidFill>
                <a:prstDash val="solid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A3533C-3333-46FB-B8D9-ED87C62D75C3}"/>
                </a:ext>
              </a:extLst>
            </p:cNvPr>
            <p:cNvGrpSpPr/>
            <p:nvPr/>
          </p:nvGrpSpPr>
          <p:grpSpPr>
            <a:xfrm>
              <a:off x="18440428" y="8681702"/>
              <a:ext cx="5369279" cy="1414292"/>
              <a:chOff x="9038475" y="918325"/>
              <a:chExt cx="3621025" cy="7071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4DCD03D-C76A-40EC-86F8-BBAF131A0C68}"/>
                  </a:ext>
                </a:extLst>
              </p:cNvPr>
              <p:cNvSpPr/>
              <p:nvPr/>
            </p:nvSpPr>
            <p:spPr bwMode="auto">
              <a:xfrm>
                <a:off x="9038476" y="955892"/>
                <a:ext cx="3621024" cy="66957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742"/>
                <a:r>
                  <a:rPr lang="en-US" sz="2200" dirty="0">
                    <a:solidFill>
                      <a:srgbClr val="32145A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Industry peers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610754E-D388-41F9-8BDC-33070CAED35F}"/>
                  </a:ext>
                </a:extLst>
              </p:cNvPr>
              <p:cNvSpPr/>
              <p:nvPr/>
            </p:nvSpPr>
            <p:spPr bwMode="auto">
              <a:xfrm rot="5400000">
                <a:off x="10806315" y="-849515"/>
                <a:ext cx="85344" cy="362102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err="1">
                  <a:solidFill>
                    <a:srgbClr val="0078D7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7329A99-1F47-4F8B-941A-787705FBE4E7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001" y="8374859"/>
              <a:ext cx="4356329" cy="888968"/>
            </a:xfrm>
            <a:prstGeom prst="straightConnector1">
              <a:avLst/>
            </a:prstGeom>
            <a:solidFill>
              <a:srgbClr val="7030A0"/>
            </a:solidFill>
            <a:ln w="63500">
              <a:solidFill>
                <a:srgbClr val="7030A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542259B-1E1F-4D1E-AE05-E3FB5E83CF85}"/>
                </a:ext>
              </a:extLst>
            </p:cNvPr>
            <p:cNvGrpSpPr/>
            <p:nvPr/>
          </p:nvGrpSpPr>
          <p:grpSpPr>
            <a:xfrm>
              <a:off x="906439" y="10662955"/>
              <a:ext cx="9932062" cy="2983306"/>
              <a:chOff x="792997" y="5237851"/>
              <a:chExt cx="4348904" cy="130628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D17598B-B912-4A93-A380-22527386C608}"/>
                  </a:ext>
                </a:extLst>
              </p:cNvPr>
              <p:cNvSpPr/>
              <p:nvPr/>
            </p:nvSpPr>
            <p:spPr bwMode="auto">
              <a:xfrm>
                <a:off x="792997" y="5237851"/>
                <a:ext cx="1306286" cy="130628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Communities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5A1AF8-1B32-472F-8B74-FCDD1303576E}"/>
                  </a:ext>
                </a:extLst>
              </p:cNvPr>
              <p:cNvSpPr/>
              <p:nvPr/>
            </p:nvSpPr>
            <p:spPr bwMode="auto">
              <a:xfrm>
                <a:off x="2314307" y="5237851"/>
                <a:ext cx="1306286" cy="130628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Collaborators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EACA11E-4438-46AF-9DD9-D9EDF3343EDD}"/>
                  </a:ext>
                </a:extLst>
              </p:cNvPr>
              <p:cNvSpPr/>
              <p:nvPr/>
            </p:nvSpPr>
            <p:spPr bwMode="auto">
              <a:xfrm>
                <a:off x="3835615" y="5237852"/>
                <a:ext cx="1306286" cy="130628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Customers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3A7097-9CC7-4E31-A584-FA946A690463}"/>
                </a:ext>
              </a:extLst>
            </p:cNvPr>
            <p:cNvCxnSpPr>
              <a:cxnSpLocks/>
            </p:cNvCxnSpPr>
            <p:nvPr/>
          </p:nvCxnSpPr>
          <p:spPr>
            <a:xfrm>
              <a:off x="7121206" y="8729739"/>
              <a:ext cx="1409339" cy="1886216"/>
            </a:xfrm>
            <a:prstGeom prst="straightConnector1">
              <a:avLst/>
            </a:prstGeom>
            <a:solidFill>
              <a:srgbClr val="7030A0"/>
            </a:solidFill>
            <a:ln w="63500">
              <a:solidFill>
                <a:srgbClr val="7030A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9B31999-DCC2-4CBB-A014-16CA50890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326" y="8729739"/>
              <a:ext cx="1446724" cy="1886216"/>
            </a:xfrm>
            <a:prstGeom prst="straightConnector1">
              <a:avLst/>
            </a:prstGeom>
            <a:solidFill>
              <a:srgbClr val="7030A0"/>
            </a:solidFill>
            <a:ln w="63500">
              <a:solidFill>
                <a:srgbClr val="7030A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BB4C20-40AE-4EB3-A265-4E4B0C6A13E5}"/>
                </a:ext>
              </a:extLst>
            </p:cNvPr>
            <p:cNvCxnSpPr>
              <a:cxnSpLocks/>
            </p:cNvCxnSpPr>
            <p:nvPr/>
          </p:nvCxnSpPr>
          <p:spPr>
            <a:xfrm>
              <a:off x="5832417" y="9263827"/>
              <a:ext cx="0" cy="1241643"/>
            </a:xfrm>
            <a:prstGeom prst="line">
              <a:avLst/>
            </a:prstGeom>
            <a:solidFill>
              <a:srgbClr val="7030A0"/>
            </a:solidFill>
            <a:ln w="63500">
              <a:solidFill>
                <a:srgbClr val="7030A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02172"/>
      </p:ext>
    </p:extLst>
  </p:cSld>
  <p:clrMapOvr>
    <a:masterClrMapping/>
  </p:clrMapOvr>
  <p:transition advTm="7223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7DA3F0-83F2-4763-9A4D-528B66C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00" y="1528763"/>
            <a:ext cx="8174901" cy="1438275"/>
          </a:xfrm>
          <a:prstGeom prst="rect">
            <a:avLst/>
          </a:prstGeom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C19534F-2E30-4E97-A3F8-76FA7EE142D1}"/>
                  </a:ext>
                </a:extLst>
              </p14:cNvPr>
              <p14:cNvContentPartPr/>
              <p14:nvPr/>
            </p14:nvContentPartPr>
            <p14:xfrm>
              <a:off x="1076280" y="2238375"/>
              <a:ext cx="1763280" cy="57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C19534F-2E30-4E97-A3F8-76FA7EE142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8280" y="2220375"/>
                <a:ext cx="1798920" cy="612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D708D78-200F-449E-B28F-1BC882EB1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287" y="3676650"/>
            <a:ext cx="8098727" cy="1395603"/>
          </a:xfrm>
          <a:prstGeom prst="rect">
            <a:avLst/>
          </a:prstGeom>
          <a:effectLst>
            <a:outerShdw blurRad="50800" dist="101600" dir="2700000" algn="tl" rotWithShape="0">
              <a:schemeClr val="bg1">
                <a:alpha val="40000"/>
              </a:scheme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B6F7AC1-B023-4BF4-BDBF-A8830B48D3E5}"/>
                  </a:ext>
                </a:extLst>
              </p14:cNvPr>
              <p14:cNvContentPartPr/>
              <p14:nvPr/>
            </p14:nvContentPartPr>
            <p14:xfrm>
              <a:off x="4777590" y="4332391"/>
              <a:ext cx="1300320" cy="49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B6F7AC1-B023-4BF4-BDBF-A8830B48D3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9590" y="4314391"/>
                <a:ext cx="1335960" cy="5324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C832CA4-F75A-4EB6-80D6-42A4731054E1}"/>
              </a:ext>
            </a:extLst>
          </p:cNvPr>
          <p:cNvSpPr txBox="1"/>
          <p:nvPr/>
        </p:nvSpPr>
        <p:spPr>
          <a:xfrm>
            <a:off x="227362" y="6200775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https://jeff.wilcox.name</a:t>
            </a:r>
          </a:p>
        </p:txBody>
      </p:sp>
    </p:spTree>
    <p:extLst>
      <p:ext uri="{BB962C8B-B14F-4D97-AF65-F5344CB8AC3E}">
        <p14:creationId xmlns:p14="http://schemas.microsoft.com/office/powerpoint/2010/main" val="44345643"/>
      </p:ext>
    </p:extLst>
  </p:cSld>
  <p:clrMapOvr>
    <a:masterClrMapping/>
  </p:clrMapOvr>
  <p:transition advTm="72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0394D4-9CBB-4295-85F1-C5C34468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2" y="1254967"/>
            <a:ext cx="9701016" cy="43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3521"/>
      </p:ext>
    </p:extLst>
  </p:cSld>
  <p:clrMapOvr>
    <a:masterClrMapping/>
  </p:clrMapOvr>
  <p:transition advTm="7223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late&#10;&#10;Description automatically generated">
            <a:extLst>
              <a:ext uri="{FF2B5EF4-FFF2-40B4-BE49-F238E27FC236}">
                <a16:creationId xmlns:a16="http://schemas.microsoft.com/office/drawing/2014/main" id="{47B805B1-CC51-4861-8C97-4C9A9E7E45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3" r="9486" b="33331"/>
          <a:stretch/>
        </p:blipFill>
        <p:spPr>
          <a:xfrm>
            <a:off x="-1361492" y="1635192"/>
            <a:ext cx="5088148" cy="3687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F74D14-0281-44F3-A845-4CBA55BED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23696" r="66744" b="21626"/>
          <a:stretch/>
        </p:blipFill>
        <p:spPr>
          <a:xfrm>
            <a:off x="8388942" y="840571"/>
            <a:ext cx="5583699" cy="5583699"/>
          </a:xfrm>
          <a:prstGeom prst="rect">
            <a:avLst/>
          </a:prstGeom>
        </p:spPr>
      </p:pic>
      <p:sp>
        <p:nvSpPr>
          <p:cNvPr id="2" name="Heart 1">
            <a:extLst>
              <a:ext uri="{FF2B5EF4-FFF2-40B4-BE49-F238E27FC236}">
                <a16:creationId xmlns:a16="http://schemas.microsoft.com/office/drawing/2014/main" id="{FC33B98B-A250-45E9-A3A6-79BEF62CF8E1}"/>
              </a:ext>
            </a:extLst>
          </p:cNvPr>
          <p:cNvSpPr/>
          <p:nvPr/>
        </p:nvSpPr>
        <p:spPr>
          <a:xfrm>
            <a:off x="3726656" y="1019175"/>
            <a:ext cx="4738688" cy="4400550"/>
          </a:xfrm>
          <a:prstGeom prst="heart">
            <a:avLst/>
          </a:prstGeom>
          <a:solidFill>
            <a:srgbClr val="C00000">
              <a:alpha val="86000"/>
            </a:srgbClr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02D42-DC0E-4789-9E9F-106D20F70B82}"/>
              </a:ext>
            </a:extLst>
          </p:cNvPr>
          <p:cNvSpPr txBox="1"/>
          <p:nvPr/>
        </p:nvSpPr>
        <p:spPr>
          <a:xfrm>
            <a:off x="59796" y="2585965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32,000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DF027-D63F-42A4-B3F5-D83D269514FA}"/>
              </a:ext>
            </a:extLst>
          </p:cNvPr>
          <p:cNvSpPr txBox="1"/>
          <p:nvPr/>
        </p:nvSpPr>
        <p:spPr>
          <a:xfrm>
            <a:off x="1367501" y="4677459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22,000 repos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45AC5-7084-431B-B61C-E22B4C9AE35B}"/>
              </a:ext>
            </a:extLst>
          </p:cNvPr>
          <p:cNvSpPr txBox="1"/>
          <p:nvPr/>
        </p:nvSpPr>
        <p:spPr>
          <a:xfrm>
            <a:off x="589773" y="3631712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7,000 teams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F5ED1-881E-4639-A98E-0E63E8D9817B}"/>
              </a:ext>
            </a:extLst>
          </p:cNvPr>
          <p:cNvSpPr txBox="1"/>
          <p:nvPr/>
        </p:nvSpPr>
        <p:spPr>
          <a:xfrm>
            <a:off x="261378" y="1540218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 orgs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503E7-572F-476A-97FA-1D93F4E06ACA}"/>
              </a:ext>
            </a:extLst>
          </p:cNvPr>
          <p:cNvSpPr txBox="1"/>
          <p:nvPr/>
        </p:nvSpPr>
        <p:spPr>
          <a:xfrm>
            <a:off x="7806620" y="1312026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10M 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475ED-8580-4235-94A7-FFFF35FF970F}"/>
              </a:ext>
            </a:extLst>
          </p:cNvPr>
          <p:cNvSpPr txBox="1"/>
          <p:nvPr/>
        </p:nvSpPr>
        <p:spPr>
          <a:xfrm>
            <a:off x="8171064" y="2240024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10K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3807C-1E63-47CB-B2CB-0FCF5B7DB19C}"/>
              </a:ext>
            </a:extLst>
          </p:cNvPr>
          <p:cNvSpPr txBox="1"/>
          <p:nvPr/>
        </p:nvSpPr>
        <p:spPr>
          <a:xfrm>
            <a:off x="6096000" y="5024020"/>
            <a:ext cx="4057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+500K/m uses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FF512-D846-4F20-803E-2B009CFAB7F3}"/>
              </a:ext>
            </a:extLst>
          </p:cNvPr>
          <p:cNvSpPr txBox="1"/>
          <p:nvPr/>
        </p:nvSpPr>
        <p:spPr>
          <a:xfrm>
            <a:off x="7018841" y="4096020"/>
            <a:ext cx="518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50K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C77382-2D0B-442A-9CA0-B46AF0B5E770}"/>
              </a:ext>
            </a:extLst>
          </p:cNvPr>
          <p:cNvSpPr txBox="1"/>
          <p:nvPr/>
        </p:nvSpPr>
        <p:spPr>
          <a:xfrm>
            <a:off x="7371835" y="3168022"/>
            <a:ext cx="518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200K versions</a:t>
            </a:r>
          </a:p>
        </p:txBody>
      </p:sp>
    </p:spTree>
    <p:extLst>
      <p:ext uri="{BB962C8B-B14F-4D97-AF65-F5344CB8AC3E}">
        <p14:creationId xmlns:p14="http://schemas.microsoft.com/office/powerpoint/2010/main" val="3347725097"/>
      </p:ext>
    </p:extLst>
  </p:cSld>
  <p:clrMapOvr>
    <a:masterClrMapping/>
  </p:clrMapOvr>
  <p:transition advTm="72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F0068-2623-4D32-90F1-429AADA2F66B}"/>
              </a:ext>
            </a:extLst>
          </p:cNvPr>
          <p:cNvSpPr txBox="1"/>
          <p:nvPr/>
        </p:nvSpPr>
        <p:spPr>
          <a:xfrm>
            <a:off x="0" y="27432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How’d we do it?</a:t>
            </a:r>
          </a:p>
        </p:txBody>
      </p:sp>
    </p:spTree>
    <p:extLst>
      <p:ext uri="{BB962C8B-B14F-4D97-AF65-F5344CB8AC3E}">
        <p14:creationId xmlns:p14="http://schemas.microsoft.com/office/powerpoint/2010/main" val="752706527"/>
      </p:ext>
    </p:extLst>
  </p:cSld>
  <p:clrMapOvr>
    <a:masterClrMapping/>
  </p:clrMapOvr>
  <p:transition advTm="7223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F0068-2623-4D32-90F1-429AADA2F66B}"/>
              </a:ext>
            </a:extLst>
          </p:cNvPr>
          <p:cNvSpPr txBox="1"/>
          <p:nvPr/>
        </p:nvSpPr>
        <p:spPr>
          <a:xfrm>
            <a:off x="0" y="27432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culture 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2046124790"/>
      </p:ext>
    </p:extLst>
  </p:cSld>
  <p:clrMapOvr>
    <a:masterClrMapping/>
  </p:clrMapOvr>
  <p:transition advTm="7223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VG &gt; engine spinning cog gear - Free SVG Image &amp; Icon. | SVG Silh">
            <a:extLst>
              <a:ext uri="{FF2B5EF4-FFF2-40B4-BE49-F238E27FC236}">
                <a16:creationId xmlns:a16="http://schemas.microsoft.com/office/drawing/2014/main" id="{B6A53953-F3B4-475B-87B5-71C223D39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00725" y="5210175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F18FB-8B37-485C-956D-00411D2C7F49}"/>
              </a:ext>
            </a:extLst>
          </p:cNvPr>
          <p:cNvGrpSpPr/>
          <p:nvPr/>
        </p:nvGrpSpPr>
        <p:grpSpPr>
          <a:xfrm>
            <a:off x="465663" y="1245505"/>
            <a:ext cx="3307292" cy="1746221"/>
            <a:chOff x="-344138" y="1172173"/>
            <a:chExt cx="3857625" cy="17462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71294-7A9F-445F-8CB0-D30F7C044E16}"/>
                </a:ext>
              </a:extLst>
            </p:cNvPr>
            <p:cNvSpPr txBox="1"/>
            <p:nvPr/>
          </p:nvSpPr>
          <p:spPr>
            <a:xfrm>
              <a:off x="-344138" y="1722118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playbooks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7AED4E-7E73-46A0-A03C-DA63FF014A6E}"/>
                </a:ext>
              </a:extLst>
            </p:cNvPr>
            <p:cNvSpPr txBox="1"/>
            <p:nvPr/>
          </p:nvSpPr>
          <p:spPr>
            <a:xfrm>
              <a:off x="-344138" y="2272063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meetups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FC1F36-E983-4D18-B71A-E90954470281}"/>
                </a:ext>
              </a:extLst>
            </p:cNvPr>
            <p:cNvSpPr txBox="1"/>
            <p:nvPr/>
          </p:nvSpPr>
          <p:spPr>
            <a:xfrm>
              <a:off x="-344138" y="1172173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consulting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623283A-0AC1-42CF-8E2B-EF80DE2BFBD9}"/>
              </a:ext>
            </a:extLst>
          </p:cNvPr>
          <p:cNvSpPr txBox="1"/>
          <p:nvPr/>
        </p:nvSpPr>
        <p:spPr>
          <a:xfrm>
            <a:off x="4167187" y="545681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sponsor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8A26E0-1886-46E6-9F17-22176A4D876F}"/>
              </a:ext>
            </a:extLst>
          </p:cNvPr>
          <p:cNvGrpSpPr/>
          <p:nvPr/>
        </p:nvGrpSpPr>
        <p:grpSpPr>
          <a:xfrm>
            <a:off x="8419043" y="1245505"/>
            <a:ext cx="3112724" cy="1746221"/>
            <a:chOff x="7817940" y="1248373"/>
            <a:chExt cx="3857626" cy="1746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69DD5-EACF-4072-8CD4-8C7DA4B45FA3}"/>
                </a:ext>
              </a:extLst>
            </p:cNvPr>
            <p:cNvSpPr txBox="1"/>
            <p:nvPr/>
          </p:nvSpPr>
          <p:spPr>
            <a:xfrm>
              <a:off x="7817941" y="1248373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2BD299-9E7F-482C-A655-CD735C71F6FE}"/>
                </a:ext>
              </a:extLst>
            </p:cNvPr>
            <p:cNvSpPr txBox="1"/>
            <p:nvPr/>
          </p:nvSpPr>
          <p:spPr>
            <a:xfrm>
              <a:off x="7817941" y="1798318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insights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DA5600-19A5-421C-951E-9F3D95A68B5B}"/>
                </a:ext>
              </a:extLst>
            </p:cNvPr>
            <p:cNvSpPr txBox="1"/>
            <p:nvPr/>
          </p:nvSpPr>
          <p:spPr>
            <a:xfrm>
              <a:off x="7817940" y="2348263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confidence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3A9091-C5D4-4541-B27E-1115EB5F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1371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47057"/>
      </p:ext>
    </p:extLst>
  </p:cSld>
  <p:clrMapOvr>
    <a:masterClrMapping/>
  </p:clrMapOvr>
  <p:transition advTm="7223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9381DDA-8A87-4649-A4EA-341BE09E4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976092"/>
              </p:ext>
            </p:extLst>
          </p:nvPr>
        </p:nvGraphicFramePr>
        <p:xfrm>
          <a:off x="1477963" y="402696"/>
          <a:ext cx="9236075" cy="605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5D2191B-1EA7-439C-9749-A6C598C6985E}"/>
              </a:ext>
            </a:extLst>
          </p:cNvPr>
          <p:cNvSpPr txBox="1"/>
          <p:nvPr/>
        </p:nvSpPr>
        <p:spPr>
          <a:xfrm>
            <a:off x="4167188" y="2967335"/>
            <a:ext cx="385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iterate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44E75-D056-40C2-BD29-BCA1B22AB354}"/>
              </a:ext>
            </a:extLst>
          </p:cNvPr>
          <p:cNvSpPr txBox="1"/>
          <p:nvPr/>
        </p:nvSpPr>
        <p:spPr>
          <a:xfrm>
            <a:off x="4167188" y="2967335"/>
            <a:ext cx="385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continuously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 descr="SVG &gt; engine spinning cog gear - Free SVG Image &amp; Icon. | SVG Silh">
            <a:extLst>
              <a:ext uri="{FF2B5EF4-FFF2-40B4-BE49-F238E27FC236}">
                <a16:creationId xmlns:a16="http://schemas.microsoft.com/office/drawing/2014/main" id="{B6A53953-F3B4-475B-87B5-71C223D39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00725" y="5210175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142"/>
      </p:ext>
    </p:extLst>
  </p:cSld>
  <p:clrMapOvr>
    <a:masterClrMapping/>
  </p:clrMapOvr>
  <p:transition advTm="72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5062A59-7D82-B241-8FC8-FBF7CD32F7D5}"/>
              </a:ext>
            </a:extLst>
          </p:cNvPr>
          <p:cNvSpPr txBox="1"/>
          <p:nvPr/>
        </p:nvSpPr>
        <p:spPr>
          <a:xfrm>
            <a:off x="9103901" y="2649629"/>
            <a:ext cx="1295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Ongoing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Freshness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Vulnerabilities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7C41B-4371-4243-AA6C-0253F5592C02}"/>
              </a:ext>
            </a:extLst>
          </p:cNvPr>
          <p:cNvSpPr txBox="1"/>
          <p:nvPr/>
        </p:nvSpPr>
        <p:spPr>
          <a:xfrm>
            <a:off x="5206039" y="3846822"/>
            <a:ext cx="11176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Policy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6D4A92-80F4-644F-9648-0F0147DF1079}"/>
              </a:ext>
            </a:extLst>
          </p:cNvPr>
          <p:cNvSpPr txBox="1"/>
          <p:nvPr/>
        </p:nvSpPr>
        <p:spPr>
          <a:xfrm>
            <a:off x="7352827" y="2379824"/>
            <a:ext cx="1610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Remediation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 PRs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EDACA-D8D6-824B-8E57-FC685849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Managing open source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4BE41-25D0-6141-B44E-04289ACD0463}"/>
              </a:ext>
            </a:extLst>
          </p:cNvPr>
          <p:cNvSpPr txBox="1"/>
          <p:nvPr/>
        </p:nvSpPr>
        <p:spPr>
          <a:xfrm>
            <a:off x="2142854" y="2515325"/>
            <a:ext cx="140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Binary/Package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Loose files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3B94E6-9564-5642-A90E-02866F49A79E}"/>
              </a:ext>
            </a:extLst>
          </p:cNvPr>
          <p:cNvSpPr txBox="1"/>
          <p:nvPr/>
        </p:nvSpPr>
        <p:spPr>
          <a:xfrm>
            <a:off x="434771" y="3541004"/>
            <a:ext cx="1901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/Assess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Code 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Browser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E26C31-2725-D740-A571-DF307FCA626D}"/>
              </a:ext>
            </a:extLst>
          </p:cNvPr>
          <p:cNvSpPr txBox="1"/>
          <p:nvPr/>
        </p:nvSpPr>
        <p:spPr>
          <a:xfrm>
            <a:off x="2939491" y="4380590"/>
            <a:ext cx="162403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Ingestion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escrow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 mirroring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analysis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7ECB9-2033-1F45-A9B8-4DB41DAA7E27}"/>
              </a:ext>
            </a:extLst>
          </p:cNvPr>
          <p:cNvSpPr txBox="1"/>
          <p:nvPr/>
        </p:nvSpPr>
        <p:spPr>
          <a:xfrm>
            <a:off x="3866724" y="2135626"/>
            <a:ext cx="1546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Registration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Product-based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History/retention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EBDBEA-E0C1-5B46-B495-EF83D48C65D4}"/>
              </a:ext>
            </a:extLst>
          </p:cNvPr>
          <p:cNvSpPr txBox="1"/>
          <p:nvPr/>
        </p:nvSpPr>
        <p:spPr>
          <a:xfrm>
            <a:off x="7728834" y="4174367"/>
            <a:ext cx="1566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Notices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disclosure</a:t>
            </a:r>
          </a:p>
        </p:txBody>
      </p:sp>
      <p:sp>
        <p:nvSpPr>
          <p:cNvPr id="36" name="Freeform: Shape 7">
            <a:extLst>
              <a:ext uri="{FF2B5EF4-FFF2-40B4-BE49-F238E27FC236}">
                <a16:creationId xmlns:a16="http://schemas.microsoft.com/office/drawing/2014/main" id="{545009B2-9324-6D4A-9F23-FD66312888FD}"/>
              </a:ext>
            </a:extLst>
          </p:cNvPr>
          <p:cNvSpPr/>
          <p:nvPr/>
        </p:nvSpPr>
        <p:spPr>
          <a:xfrm>
            <a:off x="1162442" y="3895827"/>
            <a:ext cx="1960824" cy="834172"/>
          </a:xfrm>
          <a:custGeom>
            <a:avLst/>
            <a:gdLst>
              <a:gd name="connsiteX0" fmla="*/ 0 w 1929653"/>
              <a:gd name="connsiteY0" fmla="*/ 800100 h 800100"/>
              <a:gd name="connsiteX1" fmla="*/ 1015253 w 1929653"/>
              <a:gd name="connsiteY1" fmla="*/ 309283 h 800100"/>
              <a:gd name="connsiteX2" fmla="*/ 1929653 w 1929653"/>
              <a:gd name="connsiteY2" fmla="*/ 0 h 800100"/>
              <a:gd name="connsiteX0" fmla="*/ 0 w 1926534"/>
              <a:gd name="connsiteY0" fmla="*/ 809271 h 809271"/>
              <a:gd name="connsiteX1" fmla="*/ 1015253 w 1926534"/>
              <a:gd name="connsiteY1" fmla="*/ 318454 h 809271"/>
              <a:gd name="connsiteX2" fmla="*/ 1926534 w 1926534"/>
              <a:gd name="connsiteY2" fmla="*/ 0 h 809271"/>
              <a:gd name="connsiteX0" fmla="*/ 0 w 1926534"/>
              <a:gd name="connsiteY0" fmla="*/ 800100 h 800100"/>
              <a:gd name="connsiteX1" fmla="*/ 1015253 w 1926534"/>
              <a:gd name="connsiteY1" fmla="*/ 309283 h 800100"/>
              <a:gd name="connsiteX2" fmla="*/ 1926534 w 1926534"/>
              <a:gd name="connsiteY2" fmla="*/ 0 h 800100"/>
              <a:gd name="connsiteX0" fmla="*/ 0 w 1926534"/>
              <a:gd name="connsiteY0" fmla="*/ 803157 h 803157"/>
              <a:gd name="connsiteX1" fmla="*/ 1015253 w 1926534"/>
              <a:gd name="connsiteY1" fmla="*/ 312340 h 803157"/>
              <a:gd name="connsiteX2" fmla="*/ 1926534 w 1926534"/>
              <a:gd name="connsiteY2" fmla="*/ 0 h 803157"/>
              <a:gd name="connsiteX0" fmla="*/ 0 w 1926534"/>
              <a:gd name="connsiteY0" fmla="*/ 803157 h 803157"/>
              <a:gd name="connsiteX1" fmla="*/ 1015253 w 1926534"/>
              <a:gd name="connsiteY1" fmla="*/ 312340 h 803157"/>
              <a:gd name="connsiteX2" fmla="*/ 1926534 w 1926534"/>
              <a:gd name="connsiteY2" fmla="*/ 0 h 803157"/>
              <a:gd name="connsiteX0" fmla="*/ 0 w 1926534"/>
              <a:gd name="connsiteY0" fmla="*/ 803157 h 803157"/>
              <a:gd name="connsiteX1" fmla="*/ 1015253 w 1926534"/>
              <a:gd name="connsiteY1" fmla="*/ 312340 h 803157"/>
              <a:gd name="connsiteX2" fmla="*/ 1926534 w 1926534"/>
              <a:gd name="connsiteY2" fmla="*/ 0 h 803157"/>
              <a:gd name="connsiteX0" fmla="*/ 0 w 1926534"/>
              <a:gd name="connsiteY0" fmla="*/ 803157 h 803157"/>
              <a:gd name="connsiteX1" fmla="*/ 1015253 w 1926534"/>
              <a:gd name="connsiteY1" fmla="*/ 312340 h 803157"/>
              <a:gd name="connsiteX2" fmla="*/ 1926534 w 1926534"/>
              <a:gd name="connsiteY2" fmla="*/ 0 h 80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6534" h="803157">
                <a:moveTo>
                  <a:pt x="0" y="803157"/>
                </a:moveTo>
                <a:cubicBezTo>
                  <a:pt x="465362" y="551056"/>
                  <a:pt x="694164" y="446200"/>
                  <a:pt x="1015253" y="312340"/>
                </a:cubicBezTo>
                <a:cubicBezTo>
                  <a:pt x="1336342" y="178481"/>
                  <a:pt x="1630138" y="87966"/>
                  <a:pt x="1926534" y="0"/>
                </a:cubicBezTo>
              </a:path>
            </a:pathLst>
          </a:custGeom>
          <a:noFill/>
          <a:ln w="1270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50">
            <a:extLst>
              <a:ext uri="{FF2B5EF4-FFF2-40B4-BE49-F238E27FC236}">
                <a16:creationId xmlns:a16="http://schemas.microsoft.com/office/drawing/2014/main" id="{7F31A976-84F3-F649-A959-40400520F710}"/>
              </a:ext>
            </a:extLst>
          </p:cNvPr>
          <p:cNvSpPr/>
          <p:nvPr/>
        </p:nvSpPr>
        <p:spPr>
          <a:xfrm rot="21400786">
            <a:off x="3105305" y="3502554"/>
            <a:ext cx="5492983" cy="401619"/>
          </a:xfrm>
          <a:custGeom>
            <a:avLst/>
            <a:gdLst>
              <a:gd name="connsiteX0" fmla="*/ 0 w 6111688"/>
              <a:gd name="connsiteY0" fmla="*/ 417068 h 464133"/>
              <a:gd name="connsiteX1" fmla="*/ 3065929 w 6111688"/>
              <a:gd name="connsiteY1" fmla="*/ 210 h 464133"/>
              <a:gd name="connsiteX2" fmla="*/ 6111688 w 6111688"/>
              <a:gd name="connsiteY2" fmla="*/ 464133 h 464133"/>
              <a:gd name="connsiteX0" fmla="*/ 0 w 6111688"/>
              <a:gd name="connsiteY0" fmla="*/ 426585 h 473650"/>
              <a:gd name="connsiteX1" fmla="*/ 3108791 w 6111688"/>
              <a:gd name="connsiteY1" fmla="*/ 202 h 473650"/>
              <a:gd name="connsiteX2" fmla="*/ 6111688 w 6111688"/>
              <a:gd name="connsiteY2" fmla="*/ 473650 h 473650"/>
              <a:gd name="connsiteX0" fmla="*/ 0 w 6111688"/>
              <a:gd name="connsiteY0" fmla="*/ 426831 h 473896"/>
              <a:gd name="connsiteX1" fmla="*/ 3108791 w 6111688"/>
              <a:gd name="connsiteY1" fmla="*/ 448 h 473896"/>
              <a:gd name="connsiteX2" fmla="*/ 6111688 w 6111688"/>
              <a:gd name="connsiteY2" fmla="*/ 473896 h 473896"/>
              <a:gd name="connsiteX0" fmla="*/ 0 w 6111688"/>
              <a:gd name="connsiteY0" fmla="*/ 426831 h 473896"/>
              <a:gd name="connsiteX1" fmla="*/ 3108791 w 6111688"/>
              <a:gd name="connsiteY1" fmla="*/ 448 h 473896"/>
              <a:gd name="connsiteX2" fmla="*/ 6111688 w 6111688"/>
              <a:gd name="connsiteY2" fmla="*/ 473896 h 473896"/>
              <a:gd name="connsiteX0" fmla="*/ 0 w 6111688"/>
              <a:gd name="connsiteY0" fmla="*/ 426831 h 473896"/>
              <a:gd name="connsiteX1" fmla="*/ 3108791 w 6111688"/>
              <a:gd name="connsiteY1" fmla="*/ 448 h 473896"/>
              <a:gd name="connsiteX2" fmla="*/ 6111688 w 6111688"/>
              <a:gd name="connsiteY2" fmla="*/ 473896 h 473896"/>
              <a:gd name="connsiteX0" fmla="*/ 0 w 6111688"/>
              <a:gd name="connsiteY0" fmla="*/ 431499 h 473801"/>
              <a:gd name="connsiteX1" fmla="*/ 3108791 w 6111688"/>
              <a:gd name="connsiteY1" fmla="*/ 353 h 473801"/>
              <a:gd name="connsiteX2" fmla="*/ 6111688 w 6111688"/>
              <a:gd name="connsiteY2" fmla="*/ 473801 h 473801"/>
              <a:gd name="connsiteX0" fmla="*/ 0 w 6111688"/>
              <a:gd name="connsiteY0" fmla="*/ 431471 h 473773"/>
              <a:gd name="connsiteX1" fmla="*/ 3108791 w 6111688"/>
              <a:gd name="connsiteY1" fmla="*/ 325 h 473773"/>
              <a:gd name="connsiteX2" fmla="*/ 6111688 w 6111688"/>
              <a:gd name="connsiteY2" fmla="*/ 473773 h 473773"/>
              <a:gd name="connsiteX0" fmla="*/ 0 w 6111688"/>
              <a:gd name="connsiteY0" fmla="*/ 431436 h 473738"/>
              <a:gd name="connsiteX1" fmla="*/ 3108791 w 6111688"/>
              <a:gd name="connsiteY1" fmla="*/ 290 h 473738"/>
              <a:gd name="connsiteX2" fmla="*/ 6111688 w 6111688"/>
              <a:gd name="connsiteY2" fmla="*/ 473738 h 473738"/>
              <a:gd name="connsiteX0" fmla="*/ 0 w 6111688"/>
              <a:gd name="connsiteY0" fmla="*/ 431378 h 468918"/>
              <a:gd name="connsiteX1" fmla="*/ 3108791 w 6111688"/>
              <a:gd name="connsiteY1" fmla="*/ 232 h 468918"/>
              <a:gd name="connsiteX2" fmla="*/ 6111688 w 6111688"/>
              <a:gd name="connsiteY2" fmla="*/ 468918 h 468918"/>
              <a:gd name="connsiteX0" fmla="*/ 0 w 6073157"/>
              <a:gd name="connsiteY0" fmla="*/ 431378 h 667582"/>
              <a:gd name="connsiteX1" fmla="*/ 3108791 w 6073157"/>
              <a:gd name="connsiteY1" fmla="*/ 232 h 667582"/>
              <a:gd name="connsiteX2" fmla="*/ 6073157 w 6073157"/>
              <a:gd name="connsiteY2" fmla="*/ 667582 h 667582"/>
              <a:gd name="connsiteX0" fmla="*/ 0 w 6073157"/>
              <a:gd name="connsiteY0" fmla="*/ 431378 h 667582"/>
              <a:gd name="connsiteX1" fmla="*/ 3108791 w 6073157"/>
              <a:gd name="connsiteY1" fmla="*/ 232 h 667582"/>
              <a:gd name="connsiteX2" fmla="*/ 6073157 w 6073157"/>
              <a:gd name="connsiteY2" fmla="*/ 667582 h 667582"/>
              <a:gd name="connsiteX0" fmla="*/ 0 w 6085122"/>
              <a:gd name="connsiteY0" fmla="*/ 431378 h 693026"/>
              <a:gd name="connsiteX1" fmla="*/ 3108791 w 6085122"/>
              <a:gd name="connsiteY1" fmla="*/ 232 h 693026"/>
              <a:gd name="connsiteX2" fmla="*/ 6085122 w 6085122"/>
              <a:gd name="connsiteY2" fmla="*/ 693025 h 693026"/>
              <a:gd name="connsiteX0" fmla="*/ 0 w 6085874"/>
              <a:gd name="connsiteY0" fmla="*/ 431378 h 674740"/>
              <a:gd name="connsiteX1" fmla="*/ 3108791 w 6085874"/>
              <a:gd name="connsiteY1" fmla="*/ 232 h 674740"/>
              <a:gd name="connsiteX2" fmla="*/ 6085874 w 6085874"/>
              <a:gd name="connsiteY2" fmla="*/ 674739 h 674740"/>
              <a:gd name="connsiteX0" fmla="*/ 0 w 6085874"/>
              <a:gd name="connsiteY0" fmla="*/ 431369 h 674729"/>
              <a:gd name="connsiteX1" fmla="*/ 3108791 w 6085874"/>
              <a:gd name="connsiteY1" fmla="*/ 223 h 674729"/>
              <a:gd name="connsiteX2" fmla="*/ 6085874 w 6085874"/>
              <a:gd name="connsiteY2" fmla="*/ 674730 h 674729"/>
              <a:gd name="connsiteX0" fmla="*/ 0 w 6085874"/>
              <a:gd name="connsiteY0" fmla="*/ 431367 h 674729"/>
              <a:gd name="connsiteX1" fmla="*/ 3108791 w 6085874"/>
              <a:gd name="connsiteY1" fmla="*/ 221 h 674729"/>
              <a:gd name="connsiteX2" fmla="*/ 6085874 w 6085874"/>
              <a:gd name="connsiteY2" fmla="*/ 674728 h 674729"/>
              <a:gd name="connsiteX0" fmla="*/ 0 w 6085874"/>
              <a:gd name="connsiteY0" fmla="*/ 1 h 243361"/>
              <a:gd name="connsiteX1" fmla="*/ 6085874 w 6085874"/>
              <a:gd name="connsiteY1" fmla="*/ 243362 h 243361"/>
              <a:gd name="connsiteX0" fmla="*/ 0 w 6085874"/>
              <a:gd name="connsiteY0" fmla="*/ 112580 h 355941"/>
              <a:gd name="connsiteX1" fmla="*/ 6085874 w 6085874"/>
              <a:gd name="connsiteY1" fmla="*/ 355941 h 355941"/>
              <a:gd name="connsiteX0" fmla="*/ 0 w 6085874"/>
              <a:gd name="connsiteY0" fmla="*/ 270176 h 513537"/>
              <a:gd name="connsiteX1" fmla="*/ 6085874 w 6085874"/>
              <a:gd name="connsiteY1" fmla="*/ 513537 h 513537"/>
              <a:gd name="connsiteX0" fmla="*/ 0 w 6085874"/>
              <a:gd name="connsiteY0" fmla="*/ 371024 h 614385"/>
              <a:gd name="connsiteX1" fmla="*/ 6085874 w 6085874"/>
              <a:gd name="connsiteY1" fmla="*/ 614385 h 614385"/>
              <a:gd name="connsiteX0" fmla="*/ 0 w 6085874"/>
              <a:gd name="connsiteY0" fmla="*/ 309373 h 552734"/>
              <a:gd name="connsiteX1" fmla="*/ 6085874 w 6085874"/>
              <a:gd name="connsiteY1" fmla="*/ 552734 h 552734"/>
              <a:gd name="connsiteX0" fmla="*/ 0 w 6085874"/>
              <a:gd name="connsiteY0" fmla="*/ 164373 h 407734"/>
              <a:gd name="connsiteX1" fmla="*/ 6085874 w 6085874"/>
              <a:gd name="connsiteY1" fmla="*/ 407734 h 407734"/>
              <a:gd name="connsiteX0" fmla="*/ 0 w 6085874"/>
              <a:gd name="connsiteY0" fmla="*/ 265698 h 509059"/>
              <a:gd name="connsiteX1" fmla="*/ 6085874 w 6085874"/>
              <a:gd name="connsiteY1" fmla="*/ 509059 h 509059"/>
              <a:gd name="connsiteX0" fmla="*/ 0 w 6085874"/>
              <a:gd name="connsiteY0" fmla="*/ 323332 h 566693"/>
              <a:gd name="connsiteX1" fmla="*/ 6085874 w 6085874"/>
              <a:gd name="connsiteY1" fmla="*/ 566693 h 566693"/>
              <a:gd name="connsiteX0" fmla="*/ 0 w 6085874"/>
              <a:gd name="connsiteY0" fmla="*/ 338637 h 581998"/>
              <a:gd name="connsiteX1" fmla="*/ 6085874 w 6085874"/>
              <a:gd name="connsiteY1" fmla="*/ 581998 h 581998"/>
              <a:gd name="connsiteX0" fmla="*/ 0 w 6085874"/>
              <a:gd name="connsiteY0" fmla="*/ 323099 h 566460"/>
              <a:gd name="connsiteX1" fmla="*/ 6085874 w 6085874"/>
              <a:gd name="connsiteY1" fmla="*/ 566460 h 566460"/>
              <a:gd name="connsiteX0" fmla="*/ 0 w 6085874"/>
              <a:gd name="connsiteY0" fmla="*/ 377436 h 620797"/>
              <a:gd name="connsiteX1" fmla="*/ 6085874 w 6085874"/>
              <a:gd name="connsiteY1" fmla="*/ 620797 h 620797"/>
              <a:gd name="connsiteX0" fmla="*/ 0 w 6085874"/>
              <a:gd name="connsiteY0" fmla="*/ 384128 h 627489"/>
              <a:gd name="connsiteX1" fmla="*/ 6085874 w 6085874"/>
              <a:gd name="connsiteY1" fmla="*/ 627489 h 62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85874" h="627489">
                <a:moveTo>
                  <a:pt x="0" y="384128"/>
                </a:moveTo>
                <a:cubicBezTo>
                  <a:pt x="2350810" y="-303426"/>
                  <a:pt x="4820168" y="27800"/>
                  <a:pt x="6085874" y="627489"/>
                </a:cubicBezTo>
              </a:path>
            </a:pathLst>
          </a:custGeom>
          <a:noFill/>
          <a:ln w="127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51">
            <a:extLst>
              <a:ext uri="{FF2B5EF4-FFF2-40B4-BE49-F238E27FC236}">
                <a16:creationId xmlns:a16="http://schemas.microsoft.com/office/drawing/2014/main" id="{A56B2394-8037-A343-8AD8-FA6A71CBA8DF}"/>
              </a:ext>
            </a:extLst>
          </p:cNvPr>
          <p:cNvSpPr/>
          <p:nvPr/>
        </p:nvSpPr>
        <p:spPr>
          <a:xfrm>
            <a:off x="8636000" y="3750431"/>
            <a:ext cx="2393557" cy="977238"/>
          </a:xfrm>
          <a:custGeom>
            <a:avLst/>
            <a:gdLst>
              <a:gd name="connsiteX0" fmla="*/ 0 w 1581150"/>
              <a:gd name="connsiteY0" fmla="*/ 0 h 652462"/>
              <a:gd name="connsiteX1" fmla="*/ 766763 w 1581150"/>
              <a:gd name="connsiteY1" fmla="*/ 261937 h 652462"/>
              <a:gd name="connsiteX2" fmla="*/ 1581150 w 1581150"/>
              <a:gd name="connsiteY2" fmla="*/ 652462 h 652462"/>
              <a:gd name="connsiteX0" fmla="*/ 0 w 1709738"/>
              <a:gd name="connsiteY0" fmla="*/ 0 h 719137"/>
              <a:gd name="connsiteX1" fmla="*/ 766763 w 1709738"/>
              <a:gd name="connsiteY1" fmla="*/ 261937 h 719137"/>
              <a:gd name="connsiteX2" fmla="*/ 1709738 w 1709738"/>
              <a:gd name="connsiteY2" fmla="*/ 719137 h 719137"/>
              <a:gd name="connsiteX0" fmla="*/ 0 w 1709738"/>
              <a:gd name="connsiteY0" fmla="*/ 0 h 719137"/>
              <a:gd name="connsiteX1" fmla="*/ 771526 w 1709738"/>
              <a:gd name="connsiteY1" fmla="*/ 276224 h 719137"/>
              <a:gd name="connsiteX2" fmla="*/ 1709738 w 1709738"/>
              <a:gd name="connsiteY2" fmla="*/ 719137 h 719137"/>
              <a:gd name="connsiteX0" fmla="*/ 0 w 1709738"/>
              <a:gd name="connsiteY0" fmla="*/ 0 h 719137"/>
              <a:gd name="connsiteX1" fmla="*/ 776288 w 1709738"/>
              <a:gd name="connsiteY1" fmla="*/ 266699 h 719137"/>
              <a:gd name="connsiteX2" fmla="*/ 1709738 w 1709738"/>
              <a:gd name="connsiteY2" fmla="*/ 719137 h 719137"/>
              <a:gd name="connsiteX0" fmla="*/ 0 w 1709738"/>
              <a:gd name="connsiteY0" fmla="*/ 0 h 719137"/>
              <a:gd name="connsiteX1" fmla="*/ 776288 w 1709738"/>
              <a:gd name="connsiteY1" fmla="*/ 266699 h 719137"/>
              <a:gd name="connsiteX2" fmla="*/ 1709738 w 1709738"/>
              <a:gd name="connsiteY2" fmla="*/ 719137 h 719137"/>
              <a:gd name="connsiteX0" fmla="*/ 0 w 1709738"/>
              <a:gd name="connsiteY0" fmla="*/ 0 h 719137"/>
              <a:gd name="connsiteX1" fmla="*/ 776288 w 1709738"/>
              <a:gd name="connsiteY1" fmla="*/ 266699 h 719137"/>
              <a:gd name="connsiteX2" fmla="*/ 1709738 w 1709738"/>
              <a:gd name="connsiteY2" fmla="*/ 719137 h 719137"/>
              <a:gd name="connsiteX0" fmla="*/ 0 w 1707356"/>
              <a:gd name="connsiteY0" fmla="*/ 0 h 726280"/>
              <a:gd name="connsiteX1" fmla="*/ 773906 w 1707356"/>
              <a:gd name="connsiteY1" fmla="*/ 273842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3842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3842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  <a:gd name="connsiteX0" fmla="*/ 0 w 1707356"/>
              <a:gd name="connsiteY0" fmla="*/ 0 h 726280"/>
              <a:gd name="connsiteX1" fmla="*/ 773906 w 1707356"/>
              <a:gd name="connsiteY1" fmla="*/ 278604 h 726280"/>
              <a:gd name="connsiteX2" fmla="*/ 1707356 w 1707356"/>
              <a:gd name="connsiteY2" fmla="*/ 726280 h 7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7356" h="726280">
                <a:moveTo>
                  <a:pt x="0" y="0"/>
                </a:moveTo>
                <a:cubicBezTo>
                  <a:pt x="461169" y="143271"/>
                  <a:pt x="679847" y="238519"/>
                  <a:pt x="773906" y="278604"/>
                </a:cubicBezTo>
                <a:cubicBezTo>
                  <a:pt x="867965" y="318689"/>
                  <a:pt x="1253331" y="466326"/>
                  <a:pt x="1707356" y="726280"/>
                </a:cubicBezTo>
              </a:path>
            </a:pathLst>
          </a:custGeom>
          <a:noFill/>
          <a:ln w="127000">
            <a:solidFill>
              <a:srgbClr val="0070C0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F88EB-763C-A249-92D3-29EBEC126C02}"/>
              </a:ext>
            </a:extLst>
          </p:cNvPr>
          <p:cNvCxnSpPr>
            <a:cxnSpLocks/>
          </p:cNvCxnSpPr>
          <p:nvPr/>
        </p:nvCxnSpPr>
        <p:spPr>
          <a:xfrm rot="-360000" flipH="1">
            <a:off x="8574114" y="3622292"/>
            <a:ext cx="107576" cy="277407"/>
          </a:xfrm>
          <a:prstGeom prst="line">
            <a:avLst/>
          </a:prstGeom>
          <a:ln w="57150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49EAD6-2733-5546-909B-6EE9B53F6A6C}"/>
              </a:ext>
            </a:extLst>
          </p:cNvPr>
          <p:cNvCxnSpPr>
            <a:cxnSpLocks/>
          </p:cNvCxnSpPr>
          <p:nvPr/>
        </p:nvCxnSpPr>
        <p:spPr>
          <a:xfrm>
            <a:off x="3084812" y="3750431"/>
            <a:ext cx="68523" cy="277407"/>
          </a:xfrm>
          <a:prstGeom prst="line">
            <a:avLst/>
          </a:prstGeom>
          <a:ln w="57150" cap="rnd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599CA08-4B83-A54B-8433-64DFAC2E89B4}"/>
              </a:ext>
            </a:extLst>
          </p:cNvPr>
          <p:cNvSpPr txBox="1"/>
          <p:nvPr/>
        </p:nvSpPr>
        <p:spPr>
          <a:xfrm>
            <a:off x="10607952" y="3291292"/>
            <a:ext cx="1124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Dashboards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B0E8-F9BE-9240-B877-2A3A7CD8A3DE}"/>
              </a:ext>
            </a:extLst>
          </p:cNvPr>
          <p:cNvSpPr txBox="1"/>
          <p:nvPr/>
        </p:nvSpPr>
        <p:spPr>
          <a:xfrm>
            <a:off x="5698831" y="2040473"/>
            <a:ext cx="1513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Alerts/email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CI/CD breaks</a:t>
            </a:r>
          </a:p>
        </p:txBody>
      </p:sp>
    </p:spTree>
    <p:extLst>
      <p:ext uri="{BB962C8B-B14F-4D97-AF65-F5344CB8AC3E}">
        <p14:creationId xmlns:p14="http://schemas.microsoft.com/office/powerpoint/2010/main" val="4015663860"/>
      </p:ext>
    </p:extLst>
  </p:cSld>
  <p:clrMapOvr>
    <a:masterClrMapping/>
  </p:clrMapOvr>
  <p:transition advTm="7223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VG &gt; engine spinning cog gear - Free SVG Image &amp; Icon. | SVG Silh">
            <a:extLst>
              <a:ext uri="{FF2B5EF4-FFF2-40B4-BE49-F238E27FC236}">
                <a16:creationId xmlns:a16="http://schemas.microsoft.com/office/drawing/2014/main" id="{B6A53953-F3B4-475B-87B5-71C223D39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00725" y="5210175"/>
            <a:ext cx="30099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B72797F-1F06-45A5-B5E4-74DDEC703F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249" y="1866061"/>
            <a:ext cx="5940976" cy="634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AED4E-7E73-46A0-A03C-DA63FF014A6E}"/>
              </a:ext>
            </a:extLst>
          </p:cNvPr>
          <p:cNvSpPr txBox="1"/>
          <p:nvPr/>
        </p:nvSpPr>
        <p:spPr>
          <a:xfrm>
            <a:off x="2967037" y="1749406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C1F36-E983-4D18-B71A-E90954470281}"/>
              </a:ext>
            </a:extLst>
          </p:cNvPr>
          <p:cNvSpPr txBox="1"/>
          <p:nvPr/>
        </p:nvSpPr>
        <p:spPr>
          <a:xfrm>
            <a:off x="2967037" y="2610268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repolinter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48A62-0421-4546-B03D-E52554AE8AC5}"/>
              </a:ext>
            </a:extLst>
          </p:cNvPr>
          <p:cNvSpPr txBox="1"/>
          <p:nvPr/>
        </p:nvSpPr>
        <p:spPr>
          <a:xfrm>
            <a:off x="2967037" y="3471130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GHcrawler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56645-FAA1-4259-8206-AE16B10068F7}"/>
              </a:ext>
            </a:extLst>
          </p:cNvPr>
          <p:cNvSpPr txBox="1"/>
          <p:nvPr/>
        </p:nvSpPr>
        <p:spPr>
          <a:xfrm>
            <a:off x="2967037" y="4331992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ClearlyDefined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C61BE-81A1-46F5-B6FE-B26D6203195E}"/>
              </a:ext>
            </a:extLst>
          </p:cNvPr>
          <p:cNvSpPr txBox="1"/>
          <p:nvPr/>
        </p:nvSpPr>
        <p:spPr>
          <a:xfrm>
            <a:off x="2967037" y="5192856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err="1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GHTorrent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D27795-D7C6-4BF6-BBB6-9B38DC1B0D03}"/>
              </a:ext>
            </a:extLst>
          </p:cNvPr>
          <p:cNvSpPr txBox="1"/>
          <p:nvPr/>
        </p:nvSpPr>
        <p:spPr>
          <a:xfrm>
            <a:off x="2967036" y="888544"/>
            <a:ext cx="385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 Assistant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9FE2F1-59DF-4E24-9F8C-9279C4F1D4B4}"/>
              </a:ext>
            </a:extLst>
          </p:cNvPr>
          <p:cNvGrpSpPr/>
          <p:nvPr/>
        </p:nvGrpSpPr>
        <p:grpSpPr>
          <a:xfrm>
            <a:off x="6767512" y="883304"/>
            <a:ext cx="4662488" cy="4955883"/>
            <a:chOff x="7091362" y="883304"/>
            <a:chExt cx="4662488" cy="495588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415580-D788-479F-BCEC-73A9D13AFF90}"/>
                </a:ext>
              </a:extLst>
            </p:cNvPr>
            <p:cNvSpPr txBox="1"/>
            <p:nvPr/>
          </p:nvSpPr>
          <p:spPr>
            <a:xfrm>
              <a:off x="7091362" y="1745214"/>
              <a:ext cx="466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Self-service GitHub management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BC5F22-D101-4177-A5A9-0A1E39502A08}"/>
                </a:ext>
              </a:extLst>
            </p:cNvPr>
            <p:cNvSpPr txBox="1"/>
            <p:nvPr/>
          </p:nvSpPr>
          <p:spPr>
            <a:xfrm>
              <a:off x="7091362" y="2607124"/>
              <a:ext cx="3857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Repo consistency @ scale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9735DF-F224-4C3B-A19E-96DC9F756C34}"/>
                </a:ext>
              </a:extLst>
            </p:cNvPr>
            <p:cNvSpPr txBox="1"/>
            <p:nvPr/>
          </p:nvSpPr>
          <p:spPr>
            <a:xfrm>
              <a:off x="7091362" y="3469034"/>
              <a:ext cx="466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Monitor your GitHub presence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5A9C04-737D-48F1-AA3E-C9460F31FF56}"/>
                </a:ext>
              </a:extLst>
            </p:cNvPr>
            <p:cNvSpPr txBox="1"/>
            <p:nvPr/>
          </p:nvSpPr>
          <p:spPr>
            <a:xfrm>
              <a:off x="7091362" y="4330944"/>
              <a:ext cx="4491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Crowd-source compliance data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0AC47D-D657-4245-8CD5-1C2DD9B3C84C}"/>
                </a:ext>
              </a:extLst>
            </p:cNvPr>
            <p:cNvSpPr txBox="1"/>
            <p:nvPr/>
          </p:nvSpPr>
          <p:spPr>
            <a:xfrm>
              <a:off x="7091362" y="5192856"/>
              <a:ext cx="4348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Software engineering insights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36213-81BE-49EC-9B2F-9B29BEE148F8}"/>
                </a:ext>
              </a:extLst>
            </p:cNvPr>
            <p:cNvSpPr txBox="1"/>
            <p:nvPr/>
          </p:nvSpPr>
          <p:spPr>
            <a:xfrm>
              <a:off x="7091362" y="883304"/>
              <a:ext cx="46624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Contribution management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431927"/>
      </p:ext>
    </p:extLst>
  </p:cSld>
  <p:clrMapOvr>
    <a:masterClrMapping/>
  </p:clrMapOvr>
  <p:transition advTm="7223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F0068-2623-4D32-90F1-429AADA2F66B}"/>
              </a:ext>
            </a:extLst>
          </p:cNvPr>
          <p:cNvSpPr txBox="1"/>
          <p:nvPr/>
        </p:nvSpPr>
        <p:spPr>
          <a:xfrm>
            <a:off x="0" y="27432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Creating your own</a:t>
            </a:r>
          </a:p>
        </p:txBody>
      </p:sp>
    </p:spTree>
    <p:extLst>
      <p:ext uri="{BB962C8B-B14F-4D97-AF65-F5344CB8AC3E}">
        <p14:creationId xmlns:p14="http://schemas.microsoft.com/office/powerpoint/2010/main" val="28013826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B322CCF7-9631-4541-88BA-A45E7CC4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" y="2870069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687F901-2516-43CF-BCDE-B9E5E264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780" y="2870069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3C2971C-D3EF-477E-A3C9-BE66A1C23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2870069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5895-45E0-42BA-B4CB-7E34823F0921}"/>
              </a:ext>
            </a:extLst>
          </p:cNvPr>
          <p:cNvSpPr txBox="1"/>
          <p:nvPr/>
        </p:nvSpPr>
        <p:spPr>
          <a:xfrm>
            <a:off x="0" y="94540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What’s 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value?</a:t>
            </a:r>
          </a:p>
        </p:txBody>
      </p:sp>
    </p:spTree>
    <p:extLst>
      <p:ext uri="{BB962C8B-B14F-4D97-AF65-F5344CB8AC3E}">
        <p14:creationId xmlns:p14="http://schemas.microsoft.com/office/powerpoint/2010/main" val="4205995974"/>
      </p:ext>
    </p:extLst>
  </p:cSld>
  <p:clrMapOvr>
    <a:masterClrMapping/>
  </p:clrMapOvr>
  <p:transition advTm="7223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7E5895-45E0-42BA-B4CB-7E34823F0921}"/>
              </a:ext>
            </a:extLst>
          </p:cNvPr>
          <p:cNvSpPr txBox="1"/>
          <p:nvPr/>
        </p:nvSpPr>
        <p:spPr>
          <a:xfrm>
            <a:off x="5010151" y="2551837"/>
            <a:ext cx="7181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What’s your </a:t>
            </a: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</a:t>
            </a:r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engagement level?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4A50D-790E-4404-9C00-640ADF163C51}"/>
              </a:ext>
            </a:extLst>
          </p:cNvPr>
          <p:cNvSpPr txBox="1"/>
          <p:nvPr/>
        </p:nvSpPr>
        <p:spPr>
          <a:xfrm>
            <a:off x="227361" y="6200775"/>
            <a:ext cx="5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https://mcaffer.com/2019/02/Open-source-engagement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092E75-F46E-4DA7-9F56-4F29A80D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999177"/>
      </p:ext>
    </p:extLst>
  </p:cSld>
  <p:clrMapOvr>
    <a:masterClrMapping/>
  </p:clrMapOvr>
  <p:transition advTm="7223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ghat">
            <a:hlinkClick r:id="" action="ppaction://media"/>
            <a:extLst>
              <a:ext uri="{FF2B5EF4-FFF2-40B4-BE49-F238E27FC236}">
                <a16:creationId xmlns:a16="http://schemas.microsoft.com/office/drawing/2014/main" id="{23E826EA-2FA8-437B-AD3F-80743A857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6417" y="5986183"/>
            <a:ext cx="3048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394D4-9CBB-4295-85F1-C5C344686C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92" y="1254967"/>
            <a:ext cx="9701016" cy="4348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508BDA-77B0-4854-BE0D-4DE3A133B6F5}"/>
              </a:ext>
            </a:extLst>
          </p:cNvPr>
          <p:cNvSpPr/>
          <p:nvPr/>
        </p:nvSpPr>
        <p:spPr>
          <a:xfrm>
            <a:off x="2133600" y="2159000"/>
            <a:ext cx="8043333" cy="2489200"/>
          </a:xfrm>
          <a:prstGeom prst="rect">
            <a:avLst/>
          </a:prstGeom>
          <a:solidFill>
            <a:schemeClr val="bg1">
              <a:lumMod val="75000"/>
              <a:alpha val="98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2BE1F-0B32-452E-B969-3E885C00944B}"/>
              </a:ext>
            </a:extLst>
          </p:cNvPr>
          <p:cNvSpPr txBox="1"/>
          <p:nvPr/>
        </p:nvSpPr>
        <p:spPr>
          <a:xfrm rot="20491608">
            <a:off x="5215467" y="990600"/>
            <a:ext cx="56509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Caveat" panose="00000500000000000000" pitchFamily="2" charset="0"/>
              </a:rPr>
              <a:t>Your logo here</a:t>
            </a:r>
            <a:endParaRPr lang="en-US" b="1" dirty="0">
              <a:solidFill>
                <a:srgbClr val="FF0000"/>
              </a:solidFill>
              <a:latin typeface="Caveat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1BE25-15DD-446C-B1C3-0E0D990B74AF}"/>
              </a:ext>
            </a:extLst>
          </p:cNvPr>
          <p:cNvGrpSpPr/>
          <p:nvPr/>
        </p:nvGrpSpPr>
        <p:grpSpPr>
          <a:xfrm>
            <a:off x="4147426" y="2649028"/>
            <a:ext cx="1262160" cy="841680"/>
            <a:chOff x="4147426" y="2649028"/>
            <a:chExt cx="1262160" cy="84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478651-B673-4D40-91B7-C1E6B44BC2CC}"/>
                    </a:ext>
                  </a:extLst>
                </p14:cNvPr>
                <p14:cNvContentPartPr/>
                <p14:nvPr/>
              </p14:nvContentPartPr>
              <p14:xfrm>
                <a:off x="4153186" y="2649028"/>
                <a:ext cx="1256400" cy="793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478651-B673-4D40-91B7-C1E6B44BC2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0546" y="2586028"/>
                  <a:ext cx="138204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0B70DE-4238-4994-8A4C-7E72ABD7DDB7}"/>
                    </a:ext>
                  </a:extLst>
                </p14:cNvPr>
                <p14:cNvContentPartPr/>
                <p14:nvPr/>
              </p14:nvContentPartPr>
              <p14:xfrm>
                <a:off x="4147426" y="2945668"/>
                <a:ext cx="648720" cy="54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0B70DE-4238-4994-8A4C-7E72ABD7DD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84786" y="2883028"/>
                  <a:ext cx="774360" cy="67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5674030"/>
      </p:ext>
    </p:extLst>
  </p:cSld>
  <p:clrMapOvr>
    <a:masterClrMapping/>
  </p:clrMapOvr>
  <p:transition advTm="7223">
    <p:fade/>
  </p:transition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57B65E-4A2D-49F8-A6F7-AE60AA271CBE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Denial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Prevention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Countering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Attacking</a:t>
            </a:r>
          </a:p>
        </p:txBody>
      </p:sp>
      <p:pic>
        <p:nvPicPr>
          <p:cNvPr id="7" name="Picture 6" descr="A picture containing building, sitting, black, table&#10;&#10;Description automatically generated">
            <a:extLst>
              <a:ext uri="{FF2B5EF4-FFF2-40B4-BE49-F238E27FC236}">
                <a16:creationId xmlns:a16="http://schemas.microsoft.com/office/drawing/2014/main" id="{B4D50546-2B5E-4658-9676-95C30FC904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r="36946"/>
          <a:stretch/>
        </p:blipFill>
        <p:spPr>
          <a:xfrm>
            <a:off x="0" y="0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8957"/>
      </p:ext>
    </p:extLst>
  </p:cSld>
  <p:clrMapOvr>
    <a:masterClrMapping/>
  </p:clrMapOvr>
  <p:transition advTm="7223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sitting, small, table&#10;&#10;Description automatically generated">
            <a:extLst>
              <a:ext uri="{FF2B5EF4-FFF2-40B4-BE49-F238E27FC236}">
                <a16:creationId xmlns:a16="http://schemas.microsoft.com/office/drawing/2014/main" id="{DC3C31FF-B4CC-4998-B441-A59F56F5E3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r="22352"/>
          <a:stretch/>
        </p:blipFill>
        <p:spPr>
          <a:xfrm>
            <a:off x="0" y="0"/>
            <a:ext cx="60350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11699-6D5C-4E54-B1C0-83B389CF0408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Silver bullet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Marketing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Recruit/retain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Incoherent</a:t>
            </a:r>
          </a:p>
        </p:txBody>
      </p:sp>
    </p:spTree>
    <p:extLst>
      <p:ext uri="{BB962C8B-B14F-4D97-AF65-F5344CB8AC3E}">
        <p14:creationId xmlns:p14="http://schemas.microsoft.com/office/powerpoint/2010/main" val="114140873"/>
      </p:ext>
    </p:extLst>
  </p:cSld>
  <p:clrMapOvr>
    <a:masterClrMapping/>
  </p:clrMapOvr>
  <p:transition advTm="7223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n, white, keyboard, young&#10;&#10;Description automatically generated">
            <a:extLst>
              <a:ext uri="{FF2B5EF4-FFF2-40B4-BE49-F238E27FC236}">
                <a16:creationId xmlns:a16="http://schemas.microsoft.com/office/drawing/2014/main" id="{7926B14A-2C0F-46F6-A9BA-930211DC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5F19B-60A6-42DA-A552-A0262B657E5C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Tolerant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Limited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Experimental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 hoc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Fearful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rewarded</a:t>
            </a:r>
          </a:p>
        </p:txBody>
      </p:sp>
    </p:spTree>
    <p:extLst>
      <p:ext uri="{BB962C8B-B14F-4D97-AF65-F5344CB8AC3E}">
        <p14:creationId xmlns:p14="http://schemas.microsoft.com/office/powerpoint/2010/main" val="1373773116"/>
      </p:ext>
    </p:extLst>
  </p:cSld>
  <p:clrMapOvr>
    <a:masterClrMapping/>
  </p:clrMapOvr>
  <p:transition advTm="7223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 store&#10;&#10;Description automatically generated">
            <a:extLst>
              <a:ext uri="{FF2B5EF4-FFF2-40B4-BE49-F238E27FC236}">
                <a16:creationId xmlns:a16="http://schemas.microsoft.com/office/drawing/2014/main" id="{F841D36E-1CCE-4451-A92B-1E05487391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57"/>
          <a:stretch/>
        </p:blipFill>
        <p:spPr>
          <a:xfrm>
            <a:off x="0" y="0"/>
            <a:ext cx="60350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E9A1B-8634-4776-B2B2-508175AAFAE2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Proficient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Systematic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Tooled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Broad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Engaging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2713157891"/>
      </p:ext>
    </p:extLst>
  </p:cSld>
  <p:clrMapOvr>
    <a:masterClrMapping/>
  </p:clrMapOvr>
  <p:transition advTm="7223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5E8BF164-2EC1-46CA-9FA5-4B154E2D1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33808"/>
          <a:stretch/>
        </p:blipFill>
        <p:spPr>
          <a:xfrm>
            <a:off x="0" y="0"/>
            <a:ext cx="603504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69ED2-046F-498E-BF7E-D0346AD9E7E7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Fluent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Fundamental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Rationalized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Rewarded</a:t>
            </a:r>
          </a:p>
        </p:txBody>
      </p:sp>
    </p:spTree>
    <p:extLst>
      <p:ext uri="{BB962C8B-B14F-4D97-AF65-F5344CB8AC3E}">
        <p14:creationId xmlns:p14="http://schemas.microsoft.com/office/powerpoint/2010/main" val="1545310886"/>
      </p:ext>
    </p:extLst>
  </p:cSld>
  <p:clrMapOvr>
    <a:masterClrMapping/>
  </p:clrMapOvr>
  <p:transition advTm="7223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sitting, walking, beach&#10;&#10;Description automatically generated">
            <a:extLst>
              <a:ext uri="{FF2B5EF4-FFF2-40B4-BE49-F238E27FC236}">
                <a16:creationId xmlns:a16="http://schemas.microsoft.com/office/drawing/2014/main" id="{ED85CD60-3A12-45CF-81D7-69C4457612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3118"/>
          <a:stretch/>
        </p:blipFill>
        <p:spPr>
          <a:xfrm>
            <a:off x="0" y="-1315100"/>
            <a:ext cx="12252960" cy="9488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420EC-F648-4B3C-AA90-7514D2034216}"/>
              </a:ext>
            </a:extLst>
          </p:cNvPr>
          <p:cNvSpPr txBox="1"/>
          <p:nvPr/>
        </p:nvSpPr>
        <p:spPr>
          <a:xfrm>
            <a:off x="6372224" y="0"/>
            <a:ext cx="5819775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Mastery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Liberating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Disruption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Shared control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Proactive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58934"/>
      </p:ext>
    </p:extLst>
  </p:cSld>
  <p:clrMapOvr>
    <a:masterClrMapping/>
  </p:clrMapOvr>
  <p:transition advTm="7223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7E5895-45E0-42BA-B4CB-7E34823F0921}"/>
              </a:ext>
            </a:extLst>
          </p:cNvPr>
          <p:cNvSpPr txBox="1"/>
          <p:nvPr/>
        </p:nvSpPr>
        <p:spPr>
          <a:xfrm>
            <a:off x="5010150" y="2551837"/>
            <a:ext cx="7181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Where do you </a:t>
            </a:r>
            <a:b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want to be?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8E02F8-821F-406E-82B0-1E7F2D8A1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11182"/>
      </p:ext>
    </p:extLst>
  </p:cSld>
  <p:clrMapOvr>
    <a:masterClrMapping/>
  </p:clrMapOvr>
  <p:transition advTm="7223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7E5895-45E0-42BA-B4CB-7E34823F0921}"/>
              </a:ext>
            </a:extLst>
          </p:cNvPr>
          <p:cNvSpPr txBox="1"/>
          <p:nvPr/>
        </p:nvSpPr>
        <p:spPr>
          <a:xfrm>
            <a:off x="5010150" y="2551837"/>
            <a:ext cx="7181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are you </a:t>
            </a:r>
          </a:p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going to get there?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0E42D3-6D50-40BA-9EA7-1BB787BC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65087"/>
      </p:ext>
    </p:extLst>
  </p:cSld>
  <p:clrMapOvr>
    <a:masterClrMapping/>
  </p:clrMapOvr>
  <p:transition advTm="7223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39D652-9A95-47E9-8056-9E8BF469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3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E5895-45E0-42BA-B4CB-7E34823F0921}"/>
              </a:ext>
            </a:extLst>
          </p:cNvPr>
          <p:cNvSpPr txBox="1"/>
          <p:nvPr/>
        </p:nvSpPr>
        <p:spPr>
          <a:xfrm>
            <a:off x="4586817" y="2967335"/>
            <a:ext cx="718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https://todogroup.org</a:t>
            </a:r>
          </a:p>
        </p:txBody>
      </p:sp>
    </p:spTree>
    <p:extLst>
      <p:ext uri="{BB962C8B-B14F-4D97-AF65-F5344CB8AC3E}">
        <p14:creationId xmlns:p14="http://schemas.microsoft.com/office/powerpoint/2010/main" val="3042621699"/>
      </p:ext>
    </p:extLst>
  </p:cSld>
  <p:clrMapOvr>
    <a:masterClrMapping/>
  </p:clrMapOvr>
  <p:transition advTm="7223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DF0068-2623-4D32-90F1-429AADA2F66B}"/>
              </a:ext>
            </a:extLst>
          </p:cNvPr>
          <p:cNvSpPr txBox="1"/>
          <p:nvPr/>
        </p:nvSpPr>
        <p:spPr>
          <a:xfrm>
            <a:off x="0" y="274320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Hopefully this helps</a:t>
            </a:r>
          </a:p>
        </p:txBody>
      </p:sp>
    </p:spTree>
    <p:extLst>
      <p:ext uri="{BB962C8B-B14F-4D97-AF65-F5344CB8AC3E}">
        <p14:creationId xmlns:p14="http://schemas.microsoft.com/office/powerpoint/2010/main" val="2748934546"/>
      </p:ext>
    </p:extLst>
  </p:cSld>
  <p:clrMapOvr>
    <a:masterClrMapping/>
  </p:clrMapOvr>
  <p:transition advTm="7223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1458E3D-1840-46F4-A3B0-9006BF4C7060}"/>
              </a:ext>
            </a:extLst>
          </p:cNvPr>
          <p:cNvSpPr txBox="1">
            <a:spLocks/>
          </p:cNvSpPr>
          <p:nvPr/>
        </p:nvSpPr>
        <p:spPr>
          <a:xfrm>
            <a:off x="0" y="2743200"/>
            <a:ext cx="12192000" cy="14957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n-US" sz="4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18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4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en-US" sz="2000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Aspiring to world-class isn’t enough </a:t>
            </a:r>
            <a:br>
              <a:rPr lang="en-US" sz="5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when everyone else starts there.</a:t>
            </a:r>
          </a:p>
        </p:txBody>
      </p:sp>
    </p:spTree>
    <p:extLst>
      <p:ext uri="{BB962C8B-B14F-4D97-AF65-F5344CB8AC3E}">
        <p14:creationId xmlns:p14="http://schemas.microsoft.com/office/powerpoint/2010/main" val="1030766665"/>
      </p:ext>
    </p:extLst>
  </p:cSld>
  <p:clrMapOvr>
    <a:masterClrMapping/>
  </p:clrMapOvr>
  <p:transition advTm="7223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s face&#10;&#10;Description automatically generated">
            <a:extLst>
              <a:ext uri="{FF2B5EF4-FFF2-40B4-BE49-F238E27FC236}">
                <a16:creationId xmlns:a16="http://schemas.microsoft.com/office/drawing/2014/main" id="{1907B537-8F0B-43BD-BCE1-C11D0C3522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5925"/>
            <a:ext cx="12192000" cy="82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67869"/>
      </p:ext>
    </p:extLst>
  </p:cSld>
  <p:clrMapOvr>
    <a:masterClrMapping/>
  </p:clrMapOvr>
  <p:transition advTm="7223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E06410-2C23-E242-B905-87894F3D3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43442"/>
      </p:ext>
    </p:extLst>
  </p:cSld>
  <p:clrMapOvr>
    <a:masterClrMapping/>
  </p:clrMapOvr>
  <p:transition advTm="7223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oy, table, sitting&#10;&#10;Description automatically generated">
            <a:extLst>
              <a:ext uri="{FF2B5EF4-FFF2-40B4-BE49-F238E27FC236}">
                <a16:creationId xmlns:a16="http://schemas.microsoft.com/office/drawing/2014/main" id="{4C8ABFE9-73D8-4D84-B4B1-BD6F86D26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3061"/>
      </p:ext>
    </p:extLst>
  </p:cSld>
  <p:clrMapOvr>
    <a:masterClrMapping/>
  </p:clrMapOvr>
  <p:transition advTm="7223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 store&#10;&#10;Description automatically generated">
            <a:extLst>
              <a:ext uri="{FF2B5EF4-FFF2-40B4-BE49-F238E27FC236}">
                <a16:creationId xmlns:a16="http://schemas.microsoft.com/office/drawing/2014/main" id="{81614840-3735-409B-877B-FBA9CCC34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8876"/>
            <a:ext cx="12192000" cy="85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7770"/>
      </p:ext>
    </p:extLst>
  </p:cSld>
  <p:clrMapOvr>
    <a:masterClrMapping/>
  </p:clrMapOvr>
  <p:transition advTm="7223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white, sitting, cat&#10;&#10;Description automatically generated">
            <a:extLst>
              <a:ext uri="{FF2B5EF4-FFF2-40B4-BE49-F238E27FC236}">
                <a16:creationId xmlns:a16="http://schemas.microsoft.com/office/drawing/2014/main" id="{CDAA0B17-462F-467F-8C83-E974ED81C9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635"/>
            <a:ext cx="12192000" cy="9144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C42409F1-FE2C-400C-9F35-0E92D1941A9B}"/>
              </a:ext>
            </a:extLst>
          </p:cNvPr>
          <p:cNvGrpSpPr/>
          <p:nvPr/>
        </p:nvGrpSpPr>
        <p:grpSpPr>
          <a:xfrm>
            <a:off x="5758014" y="1413934"/>
            <a:ext cx="2491555" cy="1472694"/>
            <a:chOff x="5758014" y="1413934"/>
            <a:chExt cx="2491555" cy="147269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2656BF-CB92-4EBB-B10D-5A0A335B20B0}"/>
                </a:ext>
              </a:extLst>
            </p:cNvPr>
            <p:cNvSpPr txBox="1"/>
            <p:nvPr/>
          </p:nvSpPr>
          <p:spPr>
            <a:xfrm rot="20949330">
              <a:off x="5758014" y="1413934"/>
              <a:ext cx="1819729" cy="926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4400" dirty="0">
                  <a:solidFill>
                    <a:srgbClr val="FF0000"/>
                  </a:solidFill>
                  <a:latin typeface="Caveat" panose="00000500000000000000" pitchFamily="2" charset="0"/>
                </a:rPr>
                <a:t>Trojan </a:t>
              </a:r>
            </a:p>
            <a:p>
              <a:pPr algn="ctr">
                <a:lnSpc>
                  <a:spcPts val="3000"/>
                </a:lnSpc>
              </a:pPr>
              <a:r>
                <a:rPr lang="en-US" sz="4400" dirty="0">
                  <a:solidFill>
                    <a:srgbClr val="FF0000"/>
                  </a:solidFill>
                  <a:latin typeface="Caveat" panose="00000500000000000000" pitchFamily="2" charset="0"/>
                </a:rPr>
                <a:t>unicorn?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2CF475C-1353-45D6-AECF-F904071B44F8}"/>
                </a:ext>
              </a:extLst>
            </p:cNvPr>
            <p:cNvGrpSpPr/>
            <p:nvPr/>
          </p:nvGrpSpPr>
          <p:grpSpPr>
            <a:xfrm>
              <a:off x="6846649" y="2294428"/>
              <a:ext cx="1402920" cy="592200"/>
              <a:chOff x="6846649" y="2294428"/>
              <a:chExt cx="1402920" cy="59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911D49C-0B6F-4F53-973A-11FFCB1FF0AE}"/>
                      </a:ext>
                    </a:extLst>
                  </p14:cNvPr>
                  <p14:cNvContentPartPr/>
                  <p14:nvPr/>
                </p14:nvContentPartPr>
                <p14:xfrm>
                  <a:off x="6846649" y="2294428"/>
                  <a:ext cx="1362240" cy="5922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911D49C-0B6F-4F53-973A-11FFCB1FF0A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828649" y="2276788"/>
                    <a:ext cx="1397880" cy="62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4EFDD80-EADA-4DE9-BDFF-BDAA2936BC7E}"/>
                      </a:ext>
                    </a:extLst>
                  </p14:cNvPr>
                  <p14:cNvContentPartPr/>
                  <p14:nvPr/>
                </p14:nvContentPartPr>
                <p14:xfrm>
                  <a:off x="8011249" y="2568388"/>
                  <a:ext cx="238320" cy="2728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4EFDD80-EADA-4DE9-BDFF-BDAA2936BC7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993609" y="2550388"/>
                    <a:ext cx="273960" cy="30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25167772"/>
      </p:ext>
    </p:extLst>
  </p:cSld>
  <p:clrMapOvr>
    <a:masterClrMapping/>
  </p:clrMapOvr>
  <p:transition advTm="7223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DE15B348D645499BD1E4C9AA5A1FF7" ma:contentTypeVersion="13" ma:contentTypeDescription="Create a new document." ma:contentTypeScope="" ma:versionID="e8459f7309a53bd3a31a4ed9e9ed3ca3">
  <xsd:schema xmlns:xsd="http://www.w3.org/2001/XMLSchema" xmlns:xs="http://www.w3.org/2001/XMLSchema" xmlns:p="http://schemas.microsoft.com/office/2006/metadata/properties" xmlns:ns1="http://schemas.microsoft.com/sharepoint/v3" xmlns:ns2="96cb1fc4-6b7b-483d-9d23-2f8b7e8fedb4" xmlns:ns3="ef535a7f-14c5-4f8a-8d7f-c38e8f105231" targetNamespace="http://schemas.microsoft.com/office/2006/metadata/properties" ma:root="true" ma:fieldsID="92e565dd33f05aa62867b19cfab8c013" ns1:_="" ns2:_="" ns3:_="">
    <xsd:import namespace="http://schemas.microsoft.com/sharepoint/v3"/>
    <xsd:import namespace="96cb1fc4-6b7b-483d-9d23-2f8b7e8fedb4"/>
    <xsd:import namespace="ef535a7f-14c5-4f8a-8d7f-c38e8f10523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b1fc4-6b7b-483d-9d23-2f8b7e8fedb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535a7f-14c5-4f8a-8d7f-c38e8f105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ef535a7f-14c5-4f8a-8d7f-c38e8f105231" xsi:nil="true"/>
  </documentManagement>
</p:properties>
</file>

<file path=customXml/itemProps1.xml><?xml version="1.0" encoding="utf-8"?>
<ds:datastoreItem xmlns:ds="http://schemas.openxmlformats.org/officeDocument/2006/customXml" ds:itemID="{5679DA0A-118B-4854-9EA4-C353ED8C7F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122113-156B-4632-86FB-8A6C7BEFF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6cb1fc4-6b7b-483d-9d23-2f8b7e8fedb4"/>
    <ds:schemaRef ds:uri="ef535a7f-14c5-4f8a-8d7f-c38e8f1052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A2128C-234C-41A9-9C38-0F5416239CC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ef535a7f-14c5-4f8a-8d7f-c38e8f1052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1809</Words>
  <Application>Microsoft Office PowerPoint</Application>
  <PresentationFormat>Widescreen</PresentationFormat>
  <Paragraphs>364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Caveat</vt:lpstr>
      <vt:lpstr>Segoe UI</vt:lpstr>
      <vt:lpstr>Segoe UI Light</vt:lpstr>
      <vt:lpstr>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Managing open source 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2020-06-17T02:00:42Z</dcterms:created>
  <dcterms:modified xsi:type="dcterms:W3CDTF">2020-06-19T04:07:07Z</dcterms:modified>
</cp:coreProperties>
</file>